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5"/>
  </p:notesMasterIdLst>
  <p:sldIdLst>
    <p:sldId id="256" r:id="rId2"/>
    <p:sldId id="265" r:id="rId3"/>
    <p:sldId id="257" r:id="rId4"/>
    <p:sldId id="259" r:id="rId5"/>
    <p:sldId id="271" r:id="rId6"/>
    <p:sldId id="303" r:id="rId7"/>
    <p:sldId id="311" r:id="rId8"/>
    <p:sldId id="312" r:id="rId9"/>
    <p:sldId id="309" r:id="rId10"/>
    <p:sldId id="281" r:id="rId11"/>
    <p:sldId id="282" r:id="rId12"/>
    <p:sldId id="305" r:id="rId13"/>
    <p:sldId id="293" r:id="rId14"/>
    <p:sldId id="285" r:id="rId15"/>
    <p:sldId id="314" r:id="rId16"/>
    <p:sldId id="319" r:id="rId17"/>
    <p:sldId id="322" r:id="rId18"/>
    <p:sldId id="323" r:id="rId19"/>
    <p:sldId id="316" r:id="rId20"/>
    <p:sldId id="317" r:id="rId21"/>
    <p:sldId id="318" r:id="rId22"/>
    <p:sldId id="286" r:id="rId23"/>
    <p:sldId id="313"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66"/>
    <a:srgbClr val="FFFF00"/>
    <a:srgbClr val="1CB61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92597" autoAdjust="0"/>
  </p:normalViewPr>
  <p:slideViewPr>
    <p:cSldViewPr>
      <p:cViewPr>
        <p:scale>
          <a:sx n="66" d="100"/>
          <a:sy n="66" d="100"/>
        </p:scale>
        <p:origin x="-1026" y="-810"/>
      </p:cViewPr>
      <p:guideLst>
        <p:guide orient="horz" pos="2160"/>
        <p:guide pos="2880"/>
      </p:guideLst>
    </p:cSldViewPr>
  </p:slideViewPr>
  <p:outlineViewPr>
    <p:cViewPr>
      <p:scale>
        <a:sx n="33" d="100"/>
        <a:sy n="33" d="100"/>
      </p:scale>
      <p:origin x="21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D71136-663F-41E5-988F-6914BE24F84E}" type="datetimeFigureOut">
              <a:rPr lang="ru-RU" smtClean="0"/>
              <a:pPr/>
              <a:t>21.11.2017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3A5C7C-2B66-4C91-BB88-86A38C80DEDA}" type="slidenum">
              <a:rPr lang="ru-RU" smtClean="0"/>
              <a:pPr/>
              <a:t>‹#›</a:t>
            </a:fld>
            <a:endParaRPr lang="ru-RU"/>
          </a:p>
        </p:txBody>
      </p:sp>
    </p:spTree>
    <p:extLst>
      <p:ext uri="{BB962C8B-B14F-4D97-AF65-F5344CB8AC3E}">
        <p14:creationId xmlns:p14="http://schemas.microsoft.com/office/powerpoint/2010/main" xmlns="" val="3371972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D3A5C7C-2B66-4C91-BB88-86A38C80DEDA}"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53A94C7-2F15-4AA2-8A0D-391742A2091F}" type="datetime1">
              <a:rPr lang="ru-RU" smtClean="0"/>
              <a:pPr/>
              <a:t>21.11.2017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F0238F7-542A-42F2-B34B-16C5C981E674}" type="datetime1">
              <a:rPr lang="ru-RU" smtClean="0"/>
              <a:pPr/>
              <a:t>21.11.2017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7C9E54-F793-40C6-AADC-57759BCED440}" type="datetime1">
              <a:rPr lang="ru-RU" smtClean="0"/>
              <a:pPr/>
              <a:t>21.11.2017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19244F-F5D6-4714-9F24-E91305298E85}" type="datetime1">
              <a:rPr lang="ru-RU" smtClean="0"/>
              <a:pPr/>
              <a:t>21.11.2017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DE44344-98AE-4C6B-902D-020FC3AC5E57}" type="datetime1">
              <a:rPr lang="ru-RU" smtClean="0"/>
              <a:pPr/>
              <a:t>21.11.2017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1E2CFB4-0FE1-4ED5-9D06-24A32A882A5F}" type="datetime1">
              <a:rPr lang="ru-RU" smtClean="0"/>
              <a:pPr/>
              <a:t>21.11.2017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64AEC8E-1D48-48F0-A4EC-004689687867}" type="datetime1">
              <a:rPr lang="ru-RU" smtClean="0"/>
              <a:pPr/>
              <a:t>21.11.2017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1B74C45-8BCE-490F-86A0-F35CA9975C40}" type="datetime1">
              <a:rPr lang="ru-RU" smtClean="0"/>
              <a:pPr/>
              <a:t>21.11.2017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9A2006D-FAFF-44D0-A733-BBBBE2BAE8CB}" type="datetime1">
              <a:rPr lang="ru-RU" smtClean="0"/>
              <a:pPr/>
              <a:t>21.11.2017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66F7CEB-E178-4D55-AAE8-3CAA1E84356B}" type="datetime1">
              <a:rPr lang="ru-RU" smtClean="0"/>
              <a:pPr/>
              <a:t>21.11.2017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D97416C-2DEA-432E-8CFB-05EB61324DE6}" type="datetime1">
              <a:rPr lang="ru-RU" smtClean="0"/>
              <a:pPr/>
              <a:t>21.11.2017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CD68BD-9E44-4B3A-AAA5-5D8E1429842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94493-D94C-48BB-88DC-9394E0CD5D97}" type="datetime1">
              <a:rPr lang="ru-RU" smtClean="0"/>
              <a:pPr/>
              <a:t>21.11.2017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D68BD-9E44-4B3A-AAA5-5D8E1429842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1772816"/>
            <a:ext cx="8784976" cy="3816424"/>
          </a:xfrm>
          <a:noFill/>
          <a:ln>
            <a:solidFill>
              <a:schemeClr val="accent1"/>
            </a:solidFill>
          </a:ln>
        </p:spPr>
        <p:txBody>
          <a:bodyPr>
            <a:noAutofit/>
          </a:bodyPr>
          <a:lstStyle/>
          <a:p>
            <a:r>
              <a:rPr lang="ru-RU" sz="2000" dirty="0" smtClean="0">
                <a:solidFill>
                  <a:schemeClr val="accent2">
                    <a:lumMod val="50000"/>
                  </a:schemeClr>
                </a:solidFill>
                <a:latin typeface="Century" pitchFamily="18" charset="0"/>
              </a:rPr>
              <a:t/>
            </a:r>
            <a:br>
              <a:rPr lang="ru-RU" sz="2000" dirty="0" smtClean="0">
                <a:solidFill>
                  <a:schemeClr val="accent2">
                    <a:lumMod val="50000"/>
                  </a:schemeClr>
                </a:solidFill>
                <a:latin typeface="Century" pitchFamily="18" charset="0"/>
              </a:rPr>
            </a:br>
            <a:r>
              <a:rPr lang="ru-RU" sz="2000" dirty="0" smtClean="0">
                <a:solidFill>
                  <a:schemeClr val="accent2">
                    <a:lumMod val="50000"/>
                  </a:schemeClr>
                </a:solidFill>
                <a:latin typeface="Century" pitchFamily="18" charset="0"/>
              </a:rPr>
              <a:t/>
            </a:r>
            <a:br>
              <a:rPr lang="ru-RU" sz="2000" dirty="0" smtClean="0">
                <a:solidFill>
                  <a:schemeClr val="accent2">
                    <a:lumMod val="50000"/>
                  </a:schemeClr>
                </a:solidFill>
                <a:latin typeface="Century" pitchFamily="18" charset="0"/>
              </a:rPr>
            </a:br>
            <a:r>
              <a:rPr lang="ru-RU" sz="2000" dirty="0" smtClean="0">
                <a:solidFill>
                  <a:schemeClr val="accent2">
                    <a:lumMod val="50000"/>
                  </a:schemeClr>
                </a:solidFill>
                <a:latin typeface="Century" pitchFamily="18" charset="0"/>
              </a:rPr>
              <a:t/>
            </a:r>
            <a:br>
              <a:rPr lang="ru-RU" sz="2000" dirty="0" smtClean="0">
                <a:solidFill>
                  <a:schemeClr val="accent2">
                    <a:lumMod val="50000"/>
                  </a:schemeClr>
                </a:solidFill>
                <a:latin typeface="Century" pitchFamily="18" charset="0"/>
              </a:rPr>
            </a:br>
            <a:r>
              <a:rPr lang="ru-RU" sz="2000" dirty="0" smtClean="0">
                <a:solidFill>
                  <a:schemeClr val="accent2">
                    <a:lumMod val="50000"/>
                  </a:schemeClr>
                </a:solidFill>
                <a:latin typeface="Century" pitchFamily="18" charset="0"/>
              </a:rPr>
              <a:t/>
            </a:r>
            <a:br>
              <a:rPr lang="ru-RU" sz="2000" dirty="0" smtClean="0">
                <a:solidFill>
                  <a:schemeClr val="accent2">
                    <a:lumMod val="50000"/>
                  </a:schemeClr>
                </a:solidFill>
                <a:latin typeface="Century" pitchFamily="18" charset="0"/>
              </a:rPr>
            </a:br>
            <a:r>
              <a:rPr lang="ru-RU" sz="2000" dirty="0" smtClean="0">
                <a:solidFill>
                  <a:srgbClr val="002060"/>
                </a:solidFill>
                <a:latin typeface="Century" pitchFamily="18" charset="0"/>
              </a:rPr>
              <a:t/>
            </a:r>
            <a:br>
              <a:rPr lang="ru-RU" sz="2000" dirty="0" smtClean="0">
                <a:solidFill>
                  <a:srgbClr val="002060"/>
                </a:solidFill>
                <a:latin typeface="Century" pitchFamily="18" charset="0"/>
              </a:rPr>
            </a:br>
            <a:r>
              <a:rPr lang="ru-RU" sz="1800" dirty="0" smtClean="0">
                <a:solidFill>
                  <a:srgbClr val="002060"/>
                </a:solidFill>
                <a:latin typeface="Century" pitchFamily="18" charset="0"/>
              </a:rPr>
              <a:t> </a:t>
            </a:r>
            <a:br>
              <a:rPr lang="ru-RU" sz="1800" dirty="0" smtClean="0">
                <a:solidFill>
                  <a:srgbClr val="002060"/>
                </a:solidFill>
                <a:latin typeface="Century" pitchFamily="18" charset="0"/>
              </a:rPr>
            </a:br>
            <a:r>
              <a:rPr lang="ru-RU" sz="1800" dirty="0" smtClean="0">
                <a:solidFill>
                  <a:srgbClr val="002060"/>
                </a:solidFill>
                <a:latin typeface="Century" pitchFamily="18" charset="0"/>
              </a:rPr>
              <a:t/>
            </a:r>
            <a:br>
              <a:rPr lang="ru-RU" sz="1800" dirty="0" smtClean="0">
                <a:solidFill>
                  <a:srgbClr val="002060"/>
                </a:solidFill>
                <a:latin typeface="Century" pitchFamily="18" charset="0"/>
              </a:rPr>
            </a:br>
            <a:r>
              <a:rPr lang="ru-RU" sz="1800" dirty="0" smtClean="0">
                <a:solidFill>
                  <a:srgbClr val="002060"/>
                </a:solidFill>
                <a:latin typeface="Century" pitchFamily="18" charset="0"/>
              </a:rPr>
              <a:t/>
            </a:r>
            <a:br>
              <a:rPr lang="ru-RU" sz="1800" dirty="0" smtClean="0">
                <a:solidFill>
                  <a:srgbClr val="002060"/>
                </a:solidFill>
                <a:latin typeface="Century" pitchFamily="18" charset="0"/>
              </a:rPr>
            </a:br>
            <a:r>
              <a:rPr lang="ru-RU" sz="1800" dirty="0" smtClean="0">
                <a:solidFill>
                  <a:srgbClr val="002060"/>
                </a:solidFill>
                <a:latin typeface="Century" pitchFamily="18" charset="0"/>
              </a:rPr>
              <a:t/>
            </a:r>
            <a:br>
              <a:rPr lang="ru-RU" sz="1800" dirty="0" smtClean="0">
                <a:solidFill>
                  <a:srgbClr val="002060"/>
                </a:solidFill>
                <a:latin typeface="Century" pitchFamily="18" charset="0"/>
              </a:rPr>
            </a:br>
            <a:r>
              <a:rPr lang="ru-RU" sz="1800" dirty="0" smtClean="0">
                <a:solidFill>
                  <a:srgbClr val="002060"/>
                </a:solidFill>
                <a:latin typeface="Century" pitchFamily="18" charset="0"/>
              </a:rPr>
              <a:t/>
            </a:r>
            <a:br>
              <a:rPr lang="ru-RU" sz="1800" dirty="0" smtClean="0">
                <a:solidFill>
                  <a:srgbClr val="002060"/>
                </a:solidFill>
                <a:latin typeface="Century" pitchFamily="18"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3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ЦЕРЕМОНИЯ  </a:t>
            </a:r>
            <a:r>
              <a:rPr lang="ru-RU" sz="3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НАГРАЖДЕНИЯ </a:t>
            </a:r>
            <a:r>
              <a:rPr lang="ru-RU" sz="24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
            </a:r>
            <a:br>
              <a:rPr lang="ru-RU" sz="24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br>
            <a:r>
              <a:rPr lang="ru-RU" sz="2400" b="1" dirty="0" smtClean="0">
                <a:solidFill>
                  <a:schemeClr val="tx2">
                    <a:lumMod val="75000"/>
                  </a:schemeClr>
                </a:solidFill>
                <a:latin typeface="Monotype Corsiva" pitchFamily="66" charset="0"/>
              </a:rPr>
              <a:t>УЧАЩИХСЯ  </a:t>
            </a:r>
            <a:r>
              <a:rPr lang="ru-RU" sz="2400" b="1" dirty="0" smtClean="0">
                <a:solidFill>
                  <a:schemeClr val="tx2">
                    <a:lumMod val="75000"/>
                  </a:schemeClr>
                </a:solidFill>
                <a:latin typeface="Monotype Corsiva" pitchFamily="66" charset="0"/>
              </a:rPr>
              <a:t>ГБУ ДО ЦЕНТРА </a:t>
            </a:r>
            <a:br>
              <a:rPr lang="ru-RU" sz="2400" b="1" dirty="0" smtClean="0">
                <a:solidFill>
                  <a:schemeClr val="tx2">
                    <a:lumMod val="75000"/>
                  </a:schemeClr>
                </a:solidFill>
                <a:latin typeface="Monotype Corsiva" pitchFamily="66" charset="0"/>
              </a:rPr>
            </a:br>
            <a:r>
              <a:rPr lang="ru-RU" sz="2400" b="1" dirty="0" smtClean="0">
                <a:solidFill>
                  <a:schemeClr val="tx2">
                    <a:lumMod val="75000"/>
                  </a:schemeClr>
                </a:solidFill>
                <a:latin typeface="Monotype Corsiva" pitchFamily="66" charset="0"/>
              </a:rPr>
              <a:t>ТВОРЧЕСТВА И ОБРАЗОВАНИЯ </a:t>
            </a:r>
            <a:br>
              <a:rPr lang="ru-RU" sz="2400" b="1" dirty="0" smtClean="0">
                <a:solidFill>
                  <a:schemeClr val="tx2">
                    <a:lumMod val="75000"/>
                  </a:schemeClr>
                </a:solidFill>
                <a:latin typeface="Monotype Corsiva" pitchFamily="66" charset="0"/>
              </a:rPr>
            </a:br>
            <a:r>
              <a:rPr lang="ru-RU" sz="2400" b="1" dirty="0" smtClean="0">
                <a:solidFill>
                  <a:schemeClr val="tx2">
                    <a:lumMod val="75000"/>
                  </a:schemeClr>
                </a:solidFill>
                <a:latin typeface="Monotype Corsiva" pitchFamily="66" charset="0"/>
              </a:rPr>
              <a:t>ФРУНЗЕНСКОГО РАЙОНА САНКТ-ПЕТЕРБУРГА </a:t>
            </a:r>
            <a:br>
              <a:rPr lang="ru-RU" sz="2400" b="1" dirty="0" smtClean="0">
                <a:solidFill>
                  <a:schemeClr val="tx2">
                    <a:lumMod val="75000"/>
                  </a:schemeClr>
                </a:solidFill>
                <a:latin typeface="Monotype Corsiva" pitchFamily="66" charset="0"/>
              </a:rPr>
            </a:br>
            <a:r>
              <a:rPr lang="ru-RU" sz="2400" b="1" dirty="0" smtClean="0">
                <a:solidFill>
                  <a:schemeClr val="tx2">
                    <a:lumMod val="75000"/>
                  </a:schemeClr>
                </a:solidFill>
                <a:latin typeface="Monotype Corsiva" pitchFamily="66" charset="0"/>
              </a:rPr>
              <a:t>ЗА ВЫСОКИЕ  </a:t>
            </a:r>
            <a:r>
              <a:rPr lang="ru-RU" sz="2400" b="1" dirty="0" smtClean="0">
                <a:solidFill>
                  <a:schemeClr val="tx2">
                    <a:lumMod val="75000"/>
                  </a:schemeClr>
                </a:solidFill>
                <a:latin typeface="Monotype Corsiva" pitchFamily="66" charset="0"/>
              </a:rPr>
              <a:t>ДОСТИЖЕНИЯ  </a:t>
            </a:r>
            <a:br>
              <a:rPr lang="ru-RU" sz="2400" b="1" dirty="0" smtClean="0">
                <a:solidFill>
                  <a:schemeClr val="tx2">
                    <a:lumMod val="75000"/>
                  </a:schemeClr>
                </a:solidFill>
                <a:latin typeface="Monotype Corsiva" pitchFamily="66" charset="0"/>
              </a:rPr>
            </a:br>
            <a:r>
              <a:rPr lang="ru-RU" sz="2400" b="1" dirty="0" smtClean="0">
                <a:solidFill>
                  <a:schemeClr val="tx2">
                    <a:lumMod val="75000"/>
                  </a:schemeClr>
                </a:solidFill>
                <a:latin typeface="Monotype Corsiva" pitchFamily="66" charset="0"/>
              </a:rPr>
              <a:t>В СФЕРЕ  ТВОРЧЕСКОЙ  ДЕЯТЕЛЬНОСТИ </a:t>
            </a:r>
            <a:br>
              <a:rPr lang="ru-RU" sz="2400" b="1" dirty="0" smtClean="0">
                <a:solidFill>
                  <a:schemeClr val="tx2">
                    <a:lumMod val="75000"/>
                  </a:schemeClr>
                </a:solidFill>
                <a:latin typeface="Monotype Corsiva" pitchFamily="66" charset="0"/>
              </a:rPr>
            </a:br>
            <a:r>
              <a:rPr lang="ru-RU" sz="2400" b="1" dirty="0" smtClean="0">
                <a:solidFill>
                  <a:schemeClr val="tx2">
                    <a:lumMod val="75000"/>
                  </a:schemeClr>
                </a:solidFill>
                <a:latin typeface="Monotype Corsiva" pitchFamily="66" charset="0"/>
              </a:rPr>
              <a:t>в 2016-2017 учебном </a:t>
            </a:r>
            <a:r>
              <a:rPr lang="ru-RU" sz="2400" b="1" dirty="0" smtClean="0">
                <a:solidFill>
                  <a:schemeClr val="tx2">
                    <a:lumMod val="75000"/>
                  </a:schemeClr>
                </a:solidFill>
                <a:latin typeface="Monotype Corsiva" pitchFamily="66" charset="0"/>
              </a:rPr>
              <a:t>году</a:t>
            </a:r>
            <a:br>
              <a:rPr lang="ru-RU" sz="2400" b="1" dirty="0" smtClean="0">
                <a:solidFill>
                  <a:schemeClr val="tx2">
                    <a:lumMod val="75000"/>
                  </a:schemeClr>
                </a:solidFill>
                <a:latin typeface="Monotype Corsiva" pitchFamily="66" charset="0"/>
              </a:rPr>
            </a:br>
            <a:r>
              <a:rPr lang="ru-RU" sz="2400" dirty="0" smtClean="0">
                <a:solidFill>
                  <a:srgbClr val="002060"/>
                </a:solidFill>
                <a:latin typeface="Monotype Corsiva" pitchFamily="66" charset="0"/>
              </a:rPr>
              <a:t>19 мая 2017 г.</a:t>
            </a:r>
            <a:br>
              <a:rPr lang="ru-RU" sz="2400" dirty="0" smtClean="0">
                <a:solidFill>
                  <a:srgbClr val="002060"/>
                </a:solidFill>
                <a:latin typeface="Monotype Corsiva" pitchFamily="66" charset="0"/>
              </a:rPr>
            </a:br>
            <a:r>
              <a:rPr lang="ru-RU" sz="2400" dirty="0" smtClean="0">
                <a:solidFill>
                  <a:srgbClr val="002060"/>
                </a:solidFill>
                <a:latin typeface="Monotype Corsiva" pitchFamily="66" charset="0"/>
              </a:rPr>
              <a:t>Академия талантов Санкт-Петербурга</a:t>
            </a:r>
            <a:r>
              <a:rPr lang="ru-RU" sz="2400" b="1" dirty="0" smtClean="0">
                <a:solidFill>
                  <a:schemeClr val="tx2">
                    <a:lumMod val="75000"/>
                  </a:schemeClr>
                </a:solidFill>
                <a:latin typeface="Monotype Corsiva" pitchFamily="66" charset="0"/>
              </a:rPr>
              <a:t/>
            </a:r>
            <a:br>
              <a:rPr lang="ru-RU" sz="2400" b="1" dirty="0" smtClean="0">
                <a:solidFill>
                  <a:schemeClr val="tx2">
                    <a:lumMod val="75000"/>
                  </a:schemeClr>
                </a:solidFill>
                <a:latin typeface="Monotype Corsiva" pitchFamily="66" charset="0"/>
              </a:rPr>
            </a:br>
            <a:r>
              <a:rPr lang="ru-RU" sz="2400" b="1" dirty="0" smtClean="0">
                <a:solidFill>
                  <a:schemeClr val="tx2">
                    <a:lumMod val="75000"/>
                  </a:schemeClr>
                </a:solidFill>
                <a:latin typeface="Monotype Corsiva" pitchFamily="66" charset="0"/>
              </a:rPr>
              <a:t/>
            </a:r>
            <a:br>
              <a:rPr lang="ru-RU" sz="2400" b="1"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800" dirty="0" smtClean="0">
                <a:solidFill>
                  <a:schemeClr val="tx2">
                    <a:lumMod val="75000"/>
                  </a:schemeClr>
                </a:solidFill>
                <a:latin typeface="Monotype Corsiva" pitchFamily="66" charset="0"/>
              </a:rPr>
              <a:t/>
            </a:r>
            <a:br>
              <a:rPr lang="ru-RU" sz="1800" dirty="0" smtClean="0">
                <a:solidFill>
                  <a:schemeClr val="tx2">
                    <a:lumMod val="75000"/>
                  </a:schemeClr>
                </a:solidFill>
                <a:latin typeface="Monotype Corsiva" pitchFamily="66" charset="0"/>
              </a:rPr>
            </a:br>
            <a:r>
              <a:rPr lang="ru-RU" sz="1600" dirty="0" smtClean="0">
                <a:solidFill>
                  <a:schemeClr val="accent2">
                    <a:lumMod val="50000"/>
                  </a:schemeClr>
                </a:solidFill>
                <a:latin typeface="Century" pitchFamily="18" charset="0"/>
              </a:rPr>
              <a:t/>
            </a:r>
            <a:br>
              <a:rPr lang="ru-RU" sz="1600" dirty="0" smtClean="0">
                <a:solidFill>
                  <a:schemeClr val="accent2">
                    <a:lumMod val="50000"/>
                  </a:schemeClr>
                </a:solidFill>
                <a:latin typeface="Century" pitchFamily="18" charset="0"/>
              </a:rPr>
            </a:br>
            <a:r>
              <a:rPr lang="ru-RU" sz="1600" dirty="0" smtClean="0">
                <a:solidFill>
                  <a:schemeClr val="bg1"/>
                </a:solidFill>
                <a:latin typeface="Century" pitchFamily="18" charset="0"/>
              </a:rPr>
              <a:t/>
            </a:r>
            <a:br>
              <a:rPr lang="ru-RU" sz="1600" dirty="0" smtClean="0">
                <a:solidFill>
                  <a:schemeClr val="bg1"/>
                </a:solidFill>
                <a:latin typeface="Century" pitchFamily="18" charset="0"/>
              </a:rPr>
            </a:br>
            <a:r>
              <a:rPr lang="ru-RU" sz="2800" dirty="0" smtClean="0">
                <a:solidFill>
                  <a:schemeClr val="bg1"/>
                </a:solidFill>
                <a:latin typeface="Century" pitchFamily="18" charset="0"/>
              </a:rPr>
              <a:t/>
            </a:r>
            <a:br>
              <a:rPr lang="ru-RU" sz="2800" dirty="0" smtClean="0">
                <a:solidFill>
                  <a:schemeClr val="bg1"/>
                </a:solidFill>
                <a:latin typeface="Century" pitchFamily="18" charset="0"/>
              </a:rPr>
            </a:br>
            <a:r>
              <a:rPr lang="ru-RU" sz="2800" dirty="0" smtClean="0">
                <a:solidFill>
                  <a:schemeClr val="bg1"/>
                </a:solidFill>
                <a:latin typeface="Century" pitchFamily="18" charset="0"/>
              </a:rPr>
              <a:t/>
            </a:r>
            <a:br>
              <a:rPr lang="ru-RU" sz="2800" dirty="0" smtClean="0">
                <a:solidFill>
                  <a:schemeClr val="bg1"/>
                </a:solidFill>
                <a:latin typeface="Century" pitchFamily="18" charset="0"/>
              </a:rPr>
            </a:br>
            <a:r>
              <a:rPr lang="ru-RU" sz="1600" dirty="0" smtClean="0">
                <a:solidFill>
                  <a:schemeClr val="bg1"/>
                </a:solidFill>
                <a:latin typeface="Monotype Corsiva" pitchFamily="66" charset="0"/>
              </a:rPr>
              <a:t> </a:t>
            </a:r>
            <a:br>
              <a:rPr lang="ru-RU" sz="1600" dirty="0" smtClean="0">
                <a:solidFill>
                  <a:schemeClr val="bg1"/>
                </a:solidFill>
                <a:latin typeface="Monotype Corsiva" pitchFamily="66" charset="0"/>
              </a:rPr>
            </a:br>
            <a:r>
              <a:rPr lang="ru-RU" sz="2400" dirty="0" smtClean="0">
                <a:solidFill>
                  <a:schemeClr val="tx2">
                    <a:lumMod val="50000"/>
                  </a:schemeClr>
                </a:solidFill>
                <a:latin typeface="Monotype Corsiva" pitchFamily="66" charset="0"/>
              </a:rPr>
              <a:t/>
            </a:r>
            <a:br>
              <a:rPr lang="ru-RU" sz="2400" dirty="0" smtClean="0">
                <a:solidFill>
                  <a:schemeClr val="tx2">
                    <a:lumMod val="50000"/>
                  </a:schemeClr>
                </a:solidFill>
                <a:latin typeface="Monotype Corsiva" pitchFamily="66" charset="0"/>
              </a:rPr>
            </a:br>
            <a:r>
              <a:rPr lang="ru-RU" sz="1800" i="1" dirty="0" smtClean="0">
                <a:solidFill>
                  <a:schemeClr val="accent2">
                    <a:lumMod val="50000"/>
                  </a:schemeClr>
                </a:solidFill>
                <a:latin typeface="Century" pitchFamily="18" charset="0"/>
              </a:rPr>
              <a:t/>
            </a:r>
            <a:br>
              <a:rPr lang="ru-RU" sz="1800" i="1" dirty="0" smtClean="0">
                <a:solidFill>
                  <a:schemeClr val="accent2">
                    <a:lumMod val="50000"/>
                  </a:schemeClr>
                </a:solidFill>
                <a:latin typeface="Century" pitchFamily="18" charset="0"/>
              </a:rPr>
            </a:br>
            <a:r>
              <a:rPr lang="ru-RU" sz="5400" dirty="0" smtClean="0">
                <a:solidFill>
                  <a:schemeClr val="accent2">
                    <a:lumMod val="50000"/>
                  </a:schemeClr>
                </a:solidFill>
                <a:latin typeface="Century" pitchFamily="18" charset="0"/>
              </a:rPr>
              <a:t/>
            </a:r>
            <a:br>
              <a:rPr lang="ru-RU" sz="5400" dirty="0" smtClean="0">
                <a:solidFill>
                  <a:schemeClr val="accent2">
                    <a:lumMod val="50000"/>
                  </a:schemeClr>
                </a:solidFill>
                <a:latin typeface="Century" pitchFamily="18" charset="0"/>
              </a:rPr>
            </a:br>
            <a:endParaRPr lang="ru-RU" sz="5400" b="1" i="1" dirty="0">
              <a:latin typeface="Times New Roman" pitchFamily="18" charset="0"/>
              <a:cs typeface="Times New Roman" pitchFamily="18" charset="0"/>
            </a:endParaRPr>
          </a:p>
        </p:txBody>
      </p:sp>
      <p:sp>
        <p:nvSpPr>
          <p:cNvPr id="6" name="Прямоугольник 5"/>
          <p:cNvSpPr/>
          <p:nvPr/>
        </p:nvSpPr>
        <p:spPr>
          <a:xfrm>
            <a:off x="395536" y="548681"/>
            <a:ext cx="6768752" cy="923330"/>
          </a:xfrm>
          <a:prstGeom prst="rect">
            <a:avLst/>
          </a:prstGeom>
        </p:spPr>
        <p:txBody>
          <a:bodyPr wrap="square">
            <a:spAutoFit/>
          </a:bodyPr>
          <a:lstStyle/>
          <a:p>
            <a:pPr algn="ctr">
              <a:defRPr/>
            </a:pPr>
            <a:r>
              <a:rPr lang="ru-RU" b="1" dirty="0" smtClean="0">
                <a:solidFill>
                  <a:srgbClr val="002060"/>
                </a:solidFill>
                <a:latin typeface="Monotype Corsiva" pitchFamily="66" charset="0"/>
                <a:ea typeface="+mj-ea"/>
                <a:cs typeface="+mj-cs"/>
              </a:rPr>
              <a:t>ГБУ ДО Центр творчества и образования  </a:t>
            </a:r>
          </a:p>
          <a:p>
            <a:pPr algn="ctr">
              <a:defRPr/>
            </a:pPr>
            <a:r>
              <a:rPr lang="ru-RU" b="1" dirty="0" smtClean="0">
                <a:solidFill>
                  <a:srgbClr val="002060"/>
                </a:solidFill>
                <a:latin typeface="Monotype Corsiva" pitchFamily="66" charset="0"/>
                <a:ea typeface="+mj-ea"/>
                <a:cs typeface="+mj-cs"/>
              </a:rPr>
              <a:t>Фрунзенского района  Санкт-Петербурга</a:t>
            </a:r>
          </a:p>
          <a:p>
            <a:pPr algn="ctr">
              <a:defRPr/>
            </a:pPr>
            <a:endParaRPr lang="ru-RU" b="1" dirty="0" smtClean="0">
              <a:solidFill>
                <a:srgbClr val="002060"/>
              </a:solidFill>
              <a:latin typeface="Monotype Corsiva" pitchFamily="66" charset="0"/>
              <a:ea typeface="+mj-ea"/>
              <a:cs typeface="+mj-cs"/>
            </a:endParaRPr>
          </a:p>
        </p:txBody>
      </p:sp>
      <p:pic>
        <p:nvPicPr>
          <p:cNvPr id="1026" name="Picture 2" descr="C:\Documents and Settings\User\Рабочий стол\Сентябрь 2016\Подготовка материалов к Старту программы Воспитание\лого ЦТиО.png"/>
          <p:cNvPicPr>
            <a:picLocks noChangeAspect="1" noChangeArrowheads="1"/>
          </p:cNvPicPr>
          <p:nvPr/>
        </p:nvPicPr>
        <p:blipFill>
          <a:blip r:embed="rId3" cstate="print"/>
          <a:srcRect/>
          <a:stretch>
            <a:fillRect/>
          </a:stretch>
        </p:blipFill>
        <p:spPr bwMode="auto">
          <a:xfrm>
            <a:off x="251520" y="1844824"/>
            <a:ext cx="1037798" cy="743294"/>
          </a:xfrm>
          <a:prstGeom prst="rect">
            <a:avLst/>
          </a:prstGeom>
          <a:noFill/>
        </p:spPr>
      </p:pic>
      <p:sp>
        <p:nvSpPr>
          <p:cNvPr id="9" name="TextBox 8"/>
          <p:cNvSpPr txBox="1"/>
          <p:nvPr/>
        </p:nvSpPr>
        <p:spPr>
          <a:xfrm>
            <a:off x="323527" y="5589240"/>
            <a:ext cx="8640961" cy="369332"/>
          </a:xfrm>
          <a:prstGeom prst="rect">
            <a:avLst/>
          </a:prstGeom>
          <a:noFill/>
        </p:spPr>
        <p:txBody>
          <a:bodyPr wrap="square" rtlCol="0">
            <a:spAutoFit/>
          </a:bodyPr>
          <a:lstStyle/>
          <a:p>
            <a:pPr algn="ctr"/>
            <a:r>
              <a:rPr lang="ru-RU" dirty="0" err="1" smtClean="0">
                <a:solidFill>
                  <a:schemeClr val="tx2">
                    <a:lumMod val="75000"/>
                  </a:schemeClr>
                </a:solidFill>
                <a:latin typeface="Monotype Corsiva" pitchFamily="66" charset="0"/>
              </a:rPr>
              <a:t>Корчуганова</a:t>
            </a:r>
            <a:r>
              <a:rPr lang="ru-RU" dirty="0" smtClean="0">
                <a:solidFill>
                  <a:schemeClr val="tx2">
                    <a:lumMod val="75000"/>
                  </a:schemeClr>
                </a:solidFill>
                <a:latin typeface="Monotype Corsiva" pitchFamily="66" charset="0"/>
              </a:rPr>
              <a:t> И.П., методист </a:t>
            </a:r>
            <a:r>
              <a:rPr lang="ru-RU" dirty="0" err="1" smtClean="0">
                <a:solidFill>
                  <a:schemeClr val="tx2">
                    <a:lumMod val="75000"/>
                  </a:schemeClr>
                </a:solidFill>
                <a:latin typeface="Monotype Corsiva" pitchFamily="66" charset="0"/>
              </a:rPr>
              <a:t>ЦТиО</a:t>
            </a:r>
            <a:r>
              <a:rPr lang="ru-RU" dirty="0" smtClean="0">
                <a:solidFill>
                  <a:schemeClr val="tx2">
                    <a:lumMod val="75000"/>
                  </a:schemeClr>
                </a:solidFill>
                <a:latin typeface="Monotype Corsiva" pitchFamily="66" charset="0"/>
              </a:rPr>
              <a:t>, кандидат психологических наук</a:t>
            </a:r>
            <a:endParaRPr lang="ru-RU" dirty="0">
              <a:solidFill>
                <a:schemeClr val="tx2">
                  <a:lumMod val="75000"/>
                </a:schemeClr>
              </a:solidFill>
            </a:endParaRPr>
          </a:p>
        </p:txBody>
      </p:sp>
      <p:sp>
        <p:nvSpPr>
          <p:cNvPr id="10" name="Прямоугольник 9"/>
          <p:cNvSpPr/>
          <p:nvPr/>
        </p:nvSpPr>
        <p:spPr>
          <a:xfrm>
            <a:off x="395536" y="1124744"/>
            <a:ext cx="7128792" cy="646331"/>
          </a:xfrm>
          <a:prstGeom prst="rect">
            <a:avLst/>
          </a:prstGeom>
        </p:spPr>
        <p:txBody>
          <a:bodyPr wrap="square">
            <a:spAutoFit/>
          </a:bodyPr>
          <a:lstStyle/>
          <a:p>
            <a:pPr algn="ctr"/>
            <a:r>
              <a:rPr lang="ru-RU" dirty="0" smtClean="0">
                <a:solidFill>
                  <a:schemeClr val="tx2">
                    <a:lumMod val="75000"/>
                  </a:schemeClr>
                </a:solidFill>
                <a:latin typeface="Monotype Corsiva" pitchFamily="66" charset="0"/>
              </a:rPr>
              <a:t>Районный проект  </a:t>
            </a:r>
            <a:br>
              <a:rPr lang="ru-RU" dirty="0" smtClean="0">
                <a:solidFill>
                  <a:schemeClr val="tx2">
                    <a:lumMod val="75000"/>
                  </a:schemeClr>
                </a:solidFill>
                <a:latin typeface="Monotype Corsiva" pitchFamily="66" charset="0"/>
              </a:rPr>
            </a:br>
            <a:r>
              <a:rPr lang="ru-RU" dirty="0" smtClean="0">
                <a:solidFill>
                  <a:schemeClr val="tx2">
                    <a:lumMod val="75000"/>
                  </a:schemeClr>
                </a:solidFill>
                <a:latin typeface="Monotype Corsiva" pitchFamily="66" charset="0"/>
              </a:rPr>
              <a:t>«ПУТИ ДОСТИЖЕНИЯ ОБЩЕСТВЕННОГО СОГЛАСИЯ» </a:t>
            </a:r>
            <a:endParaRPr lang="ru-RU" dirty="0"/>
          </a:p>
        </p:txBody>
      </p:sp>
      <p:pic>
        <p:nvPicPr>
          <p:cNvPr id="8" name="Picture 2" descr="C:\Users\user\Desktop\С рабочего стола\П Р О Е К Т Ы\Проект ОД ЦТиО\19.05.2017 А талантов СПб\He850OvNAYUVcQAv1K8xPeQVnqfvrFrM4fZdJMjVRkisSuUWD6gcOcfMHitIgmnQ1z1kD4LthyGg9HEAcE9fheSbRw.gif"/>
          <p:cNvPicPr>
            <a:picLocks noChangeAspect="1" noChangeArrowheads="1" noCrop="1"/>
          </p:cNvPicPr>
          <p:nvPr/>
        </p:nvPicPr>
        <p:blipFill>
          <a:blip r:embed="rId4" cstate="print"/>
          <a:srcRect/>
          <a:stretch>
            <a:fillRect/>
          </a:stretch>
        </p:blipFill>
        <p:spPr bwMode="auto">
          <a:xfrm>
            <a:off x="6364199" y="0"/>
            <a:ext cx="2779801" cy="1563638"/>
          </a:xfrm>
          <a:prstGeom prst="ellipse">
            <a:avLst/>
          </a:prstGeom>
          <a:ln>
            <a:noFill/>
          </a:ln>
          <a:effectLst>
            <a:softEdge rad="112500"/>
          </a:effectLst>
        </p:spPr>
      </p:pic>
      <p:sp>
        <p:nvSpPr>
          <p:cNvPr id="11" name="Дата 10"/>
          <p:cNvSpPr>
            <a:spLocks noGrp="1"/>
          </p:cNvSpPr>
          <p:nvPr>
            <p:ph type="dt" sz="half" idx="10"/>
          </p:nvPr>
        </p:nvSpPr>
        <p:spPr/>
        <p:txBody>
          <a:bodyPr/>
          <a:lstStyle/>
          <a:p>
            <a:fld id="{31BBADC1-3ED0-49F5-9B81-68197744A72A}" type="datetime1">
              <a:rPr lang="ru-RU" smtClean="0"/>
              <a:pPr/>
              <a:t>21.11.2017</a:t>
            </a:fld>
            <a:endParaRPr lang="ru-RU" dirty="0"/>
          </a:p>
        </p:txBody>
      </p:sp>
      <p:sp>
        <p:nvSpPr>
          <p:cNvPr id="12" name="Номер слайда 11"/>
          <p:cNvSpPr>
            <a:spLocks noGrp="1"/>
          </p:cNvSpPr>
          <p:nvPr>
            <p:ph type="sldNum" sz="quarter" idx="12"/>
          </p:nvPr>
        </p:nvSpPr>
        <p:spPr/>
        <p:txBody>
          <a:bodyPr/>
          <a:lstStyle/>
          <a:p>
            <a:fld id="{2CCD68BD-9E44-4B3A-AAA5-5D8E14298428}" type="slidenum">
              <a:rPr lang="ru-RU" smtClean="0"/>
              <a:pPr/>
              <a:t>1</a:t>
            </a:fld>
            <a:endParaRPr lang="ru-RU"/>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504056"/>
          </a:xfrm>
        </p:spPr>
        <p:txBody>
          <a:bodyPr>
            <a:normAutofit fontScale="90000"/>
          </a:bodyPr>
          <a:lstStyle/>
          <a:p>
            <a:r>
              <a:rPr lang="ru-RU" dirty="0" smtClean="0"/>
              <a:t/>
            </a:r>
            <a:br>
              <a:rPr lang="ru-RU" dirty="0" smtClean="0"/>
            </a:br>
            <a:r>
              <a:rPr lang="ru-RU" sz="3100" b="1" dirty="0" smtClean="0">
                <a:solidFill>
                  <a:schemeClr val="accent2">
                    <a:lumMod val="50000"/>
                  </a:schemeClr>
                </a:solidFill>
                <a:latin typeface="Monotype Corsiva" pitchFamily="66" charset="0"/>
              </a:rPr>
              <a:t>Афанасьева Анна</a:t>
            </a:r>
            <a:r>
              <a:rPr lang="ru-RU" sz="3100" dirty="0" smtClean="0">
                <a:solidFill>
                  <a:schemeClr val="accent2">
                    <a:lumMod val="50000"/>
                  </a:schemeClr>
                </a:solidFill>
                <a:latin typeface="Monotype Corsiva" pitchFamily="66" charset="0"/>
              </a:rPr>
              <a:t/>
            </a:r>
            <a:br>
              <a:rPr lang="ru-RU" sz="3100" dirty="0" smtClean="0">
                <a:solidFill>
                  <a:schemeClr val="accent2">
                    <a:lumMod val="50000"/>
                  </a:schemeClr>
                </a:solidFill>
                <a:latin typeface="Monotype Corsiva" pitchFamily="66" charset="0"/>
              </a:rPr>
            </a:br>
            <a:endParaRPr lang="ru-RU" sz="3100" dirty="0">
              <a:solidFill>
                <a:schemeClr val="accent2">
                  <a:lumMod val="50000"/>
                </a:schemeClr>
              </a:solidFill>
              <a:latin typeface="Monotype Corsiva" pitchFamily="66" charset="0"/>
            </a:endParaRPr>
          </a:p>
        </p:txBody>
      </p:sp>
      <p:sp>
        <p:nvSpPr>
          <p:cNvPr id="3" name="Содержимое 2"/>
          <p:cNvSpPr>
            <a:spLocks noGrp="1"/>
          </p:cNvSpPr>
          <p:nvPr>
            <p:ph idx="1"/>
          </p:nvPr>
        </p:nvSpPr>
        <p:spPr>
          <a:xfrm>
            <a:off x="179512" y="1268760"/>
            <a:ext cx="6552728" cy="5184576"/>
          </a:xfrm>
        </p:spPr>
        <p:txBody>
          <a:bodyPr>
            <a:normAutofit fontScale="77500" lnSpcReduction="20000"/>
          </a:bodyPr>
          <a:lstStyle/>
          <a:p>
            <a:r>
              <a:rPr lang="ru-RU" sz="3400" b="1" dirty="0" smtClean="0">
                <a:solidFill>
                  <a:schemeClr val="accent2">
                    <a:lumMod val="50000"/>
                  </a:schemeClr>
                </a:solidFill>
                <a:latin typeface="Monotype Corsiva" pitchFamily="66" charset="0"/>
              </a:rPr>
              <a:t>Учащаяся студия </a:t>
            </a:r>
            <a:r>
              <a:rPr lang="en-US" sz="3400" b="1" dirty="0" smtClean="0">
                <a:solidFill>
                  <a:schemeClr val="accent2">
                    <a:lumMod val="50000"/>
                  </a:schemeClr>
                </a:solidFill>
                <a:latin typeface="Monotype Corsiva" pitchFamily="66" charset="0"/>
              </a:rPr>
              <a:t>“</a:t>
            </a:r>
            <a:r>
              <a:rPr lang="ru-RU" sz="3400" b="1" dirty="0" smtClean="0">
                <a:solidFill>
                  <a:schemeClr val="accent2">
                    <a:lumMod val="50000"/>
                  </a:schemeClr>
                </a:solidFill>
                <a:latin typeface="Monotype Corsiva" pitchFamily="66" charset="0"/>
              </a:rPr>
              <a:t>Оригами</a:t>
            </a:r>
            <a:r>
              <a:rPr lang="en-US" sz="3400" b="1" dirty="0" smtClean="0">
                <a:solidFill>
                  <a:schemeClr val="accent2">
                    <a:lumMod val="50000"/>
                  </a:schemeClr>
                </a:solidFill>
                <a:latin typeface="Monotype Corsiva" pitchFamily="66" charset="0"/>
              </a:rPr>
              <a:t>”</a:t>
            </a:r>
            <a:r>
              <a:rPr lang="ru-RU" sz="3400" b="1" dirty="0" smtClean="0">
                <a:solidFill>
                  <a:schemeClr val="accent2">
                    <a:lumMod val="50000"/>
                  </a:schemeClr>
                </a:solidFill>
                <a:latin typeface="Monotype Corsiva" pitchFamily="66" charset="0"/>
              </a:rPr>
              <a:t> </a:t>
            </a:r>
          </a:p>
          <a:p>
            <a:r>
              <a:rPr lang="ru-RU" sz="3400" b="1" dirty="0" smtClean="0">
                <a:solidFill>
                  <a:schemeClr val="accent2">
                    <a:lumMod val="50000"/>
                  </a:schemeClr>
                </a:solidFill>
                <a:latin typeface="Monotype Corsiva" pitchFamily="66" charset="0"/>
              </a:rPr>
              <a:t>Педагог</a:t>
            </a:r>
            <a:r>
              <a:rPr lang="en-US" sz="3400" b="1" dirty="0" smtClean="0">
                <a:solidFill>
                  <a:schemeClr val="accent2">
                    <a:lumMod val="50000"/>
                  </a:schemeClr>
                </a:solidFill>
                <a:latin typeface="Monotype Corsiva" pitchFamily="66" charset="0"/>
              </a:rPr>
              <a:t>:</a:t>
            </a:r>
            <a:r>
              <a:rPr lang="ru-RU" sz="3400" b="1" dirty="0" smtClean="0">
                <a:solidFill>
                  <a:schemeClr val="accent2">
                    <a:lumMod val="50000"/>
                  </a:schemeClr>
                </a:solidFill>
                <a:latin typeface="Monotype Corsiva" pitchFamily="66" charset="0"/>
              </a:rPr>
              <a:t> Кожина Любовь Николаевна </a:t>
            </a:r>
            <a:endParaRPr lang="ru-RU" sz="3400" dirty="0" smtClean="0">
              <a:solidFill>
                <a:schemeClr val="accent2">
                  <a:lumMod val="50000"/>
                </a:schemeClr>
              </a:solidFill>
              <a:latin typeface="Monotype Corsiva" pitchFamily="66" charset="0"/>
            </a:endParaRPr>
          </a:p>
          <a:p>
            <a:pPr lvl="0"/>
            <a:r>
              <a:rPr lang="ru-RU" sz="3400" b="1" dirty="0" smtClean="0">
                <a:solidFill>
                  <a:srgbClr val="000066"/>
                </a:solidFill>
                <a:latin typeface="Monotype Corsiva" pitchFamily="66" charset="0"/>
              </a:rPr>
              <a:t>Победитель</a:t>
            </a:r>
            <a:r>
              <a:rPr lang="ru-RU" sz="3400" dirty="0" smtClean="0">
                <a:solidFill>
                  <a:srgbClr val="000066"/>
                </a:solidFill>
                <a:latin typeface="Monotype Corsiva" pitchFamily="66" charset="0"/>
              </a:rPr>
              <a:t> районной выставки </a:t>
            </a:r>
          </a:p>
          <a:p>
            <a:pPr lvl="1">
              <a:buNone/>
            </a:pPr>
            <a:r>
              <a:rPr lang="ru-RU" sz="3000" dirty="0" smtClean="0">
                <a:solidFill>
                  <a:srgbClr val="000066"/>
                </a:solidFill>
                <a:latin typeface="Monotype Corsiva" pitchFamily="66" charset="0"/>
              </a:rPr>
              <a:t>«Братья наши меньшие»</a:t>
            </a:r>
          </a:p>
          <a:p>
            <a:pPr lvl="0"/>
            <a:r>
              <a:rPr lang="ru-RU" sz="3400" b="1" dirty="0" smtClean="0">
                <a:solidFill>
                  <a:srgbClr val="000066"/>
                </a:solidFill>
                <a:latin typeface="Monotype Corsiva" pitchFamily="66" charset="0"/>
              </a:rPr>
              <a:t>Победитель</a:t>
            </a:r>
            <a:r>
              <a:rPr lang="ru-RU" sz="3400" dirty="0" smtClean="0">
                <a:solidFill>
                  <a:srgbClr val="000066"/>
                </a:solidFill>
                <a:latin typeface="Monotype Corsiva" pitchFamily="66" charset="0"/>
              </a:rPr>
              <a:t> районной выставки </a:t>
            </a:r>
          </a:p>
          <a:p>
            <a:pPr lvl="0">
              <a:buNone/>
            </a:pPr>
            <a:r>
              <a:rPr lang="ru-RU" sz="3400" dirty="0" smtClean="0">
                <a:solidFill>
                  <a:srgbClr val="000066"/>
                </a:solidFill>
                <a:latin typeface="Monotype Corsiva" pitchFamily="66" charset="0"/>
              </a:rPr>
              <a:t>	«Лети, лети, журавлик»</a:t>
            </a:r>
          </a:p>
          <a:p>
            <a:pPr lvl="0"/>
            <a:r>
              <a:rPr lang="ru-RU" sz="3400" b="1" dirty="0" smtClean="0">
                <a:solidFill>
                  <a:srgbClr val="000066"/>
                </a:solidFill>
                <a:latin typeface="Monotype Corsiva" pitchFamily="66" charset="0"/>
              </a:rPr>
              <a:t>Лауреат</a:t>
            </a:r>
            <a:r>
              <a:rPr lang="ru-RU" sz="3400" dirty="0" smtClean="0">
                <a:solidFill>
                  <a:srgbClr val="000066"/>
                </a:solidFill>
                <a:latin typeface="Monotype Corsiva" pitchFamily="66" charset="0"/>
              </a:rPr>
              <a:t>  фестиваля «Разноцветная планета»</a:t>
            </a:r>
          </a:p>
          <a:p>
            <a:pPr lvl="0"/>
            <a:r>
              <a:rPr lang="ru-RU" sz="3400" b="1" dirty="0" smtClean="0">
                <a:solidFill>
                  <a:srgbClr val="000066"/>
                </a:solidFill>
                <a:latin typeface="Monotype Corsiva" pitchFamily="66" charset="0"/>
              </a:rPr>
              <a:t>Победитель</a:t>
            </a:r>
            <a:r>
              <a:rPr lang="ru-RU" sz="3400" dirty="0" smtClean="0">
                <a:solidFill>
                  <a:srgbClr val="000066"/>
                </a:solidFill>
                <a:latin typeface="Monotype Corsiva" pitchFamily="66" charset="0"/>
              </a:rPr>
              <a:t>  городской олимпиады по оригами</a:t>
            </a:r>
          </a:p>
          <a:p>
            <a:pPr lvl="0"/>
            <a:r>
              <a:rPr lang="ru-RU" sz="3400" b="1" dirty="0" smtClean="0">
                <a:solidFill>
                  <a:srgbClr val="000066"/>
                </a:solidFill>
                <a:latin typeface="Monotype Corsiva" pitchFamily="66" charset="0"/>
              </a:rPr>
              <a:t>Победитель</a:t>
            </a:r>
            <a:r>
              <a:rPr lang="ru-RU" sz="3400" dirty="0" smtClean="0">
                <a:solidFill>
                  <a:srgbClr val="000066"/>
                </a:solidFill>
                <a:latin typeface="Monotype Corsiva" pitchFamily="66" charset="0"/>
              </a:rPr>
              <a:t> районной выставки «Твори, выдумывай, пробуй!»</a:t>
            </a:r>
          </a:p>
          <a:p>
            <a:pPr lvl="0"/>
            <a:r>
              <a:rPr lang="ru-RU" sz="3400" b="1" dirty="0" smtClean="0">
                <a:solidFill>
                  <a:srgbClr val="000066"/>
                </a:solidFill>
                <a:latin typeface="Monotype Corsiva" pitchFamily="66" charset="0"/>
              </a:rPr>
              <a:t>Победитель</a:t>
            </a:r>
            <a:r>
              <a:rPr lang="ru-RU" sz="3400" dirty="0" smtClean="0">
                <a:solidFill>
                  <a:srgbClr val="000066"/>
                </a:solidFill>
                <a:latin typeface="Monotype Corsiva" pitchFamily="66" charset="0"/>
              </a:rPr>
              <a:t> городской выставки «Шире круг»</a:t>
            </a:r>
          </a:p>
          <a:p>
            <a:pPr lvl="0"/>
            <a:r>
              <a:rPr lang="ru-RU" sz="3400" b="1" dirty="0" smtClean="0">
                <a:solidFill>
                  <a:srgbClr val="000066"/>
                </a:solidFill>
                <a:latin typeface="Monotype Corsiva" pitchFamily="66" charset="0"/>
              </a:rPr>
              <a:t>Победитель </a:t>
            </a:r>
            <a:r>
              <a:rPr lang="ru-RU" sz="3400" dirty="0" smtClean="0">
                <a:solidFill>
                  <a:srgbClr val="000066"/>
                </a:solidFill>
                <a:latin typeface="Monotype Corsiva" pitchFamily="66" charset="0"/>
              </a:rPr>
              <a:t>городской выставки </a:t>
            </a:r>
          </a:p>
          <a:p>
            <a:pPr lvl="0">
              <a:buNone/>
            </a:pPr>
            <a:r>
              <a:rPr lang="ru-RU" sz="3400" dirty="0" smtClean="0">
                <a:solidFill>
                  <a:srgbClr val="000066"/>
                </a:solidFill>
                <a:latin typeface="Monotype Corsiva" pitchFamily="66" charset="0"/>
              </a:rPr>
              <a:t>	«Четыре времени года»</a:t>
            </a:r>
          </a:p>
          <a:p>
            <a:endParaRPr lang="ru-RU" dirty="0"/>
          </a:p>
        </p:txBody>
      </p:sp>
      <p:pic>
        <p:nvPicPr>
          <p:cNvPr id="4" name="Picture 2" descr="C:\Users\user\Desktop\С рабочего стола\П Р О Е К Т Ы\Проект ОД ЦТиО\19.05.2017 А талантов СПб\ХПО\Кожина ЛН\IMG_20160507_120325.jpg"/>
          <p:cNvPicPr>
            <a:picLocks noChangeAspect="1" noChangeArrowheads="1"/>
          </p:cNvPicPr>
          <p:nvPr/>
        </p:nvPicPr>
        <p:blipFill>
          <a:blip r:embed="rId2" cstate="print"/>
          <a:srcRect/>
          <a:stretch>
            <a:fillRect/>
          </a:stretch>
        </p:blipFill>
        <p:spPr bwMode="auto">
          <a:xfrm>
            <a:off x="6804248" y="404664"/>
            <a:ext cx="2022872" cy="26971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3" descr="C:\Users\user\Desktop\С рабочего стола\П Р О Е К Т Ы\Проект ОД ЦТиО\19.05.2017 А талантов СПб\ХПО\Кожина ЛН\IMG_20160507_121813.jpg"/>
          <p:cNvPicPr>
            <a:picLocks noChangeAspect="1" noChangeArrowheads="1"/>
          </p:cNvPicPr>
          <p:nvPr/>
        </p:nvPicPr>
        <p:blipFill>
          <a:blip r:embed="rId3" cstate="print"/>
          <a:srcRect/>
          <a:stretch>
            <a:fillRect/>
          </a:stretch>
        </p:blipFill>
        <p:spPr bwMode="auto">
          <a:xfrm>
            <a:off x="6876256" y="3356992"/>
            <a:ext cx="1968866" cy="2625155"/>
          </a:xfrm>
          <a:prstGeom prst="rect">
            <a:avLst/>
          </a:prstGeom>
          <a:ln>
            <a:noFill/>
          </a:ln>
          <a:effectLst>
            <a:softEdge rad="112500"/>
          </a:effectLst>
        </p:spPr>
      </p:pic>
      <p:sp>
        <p:nvSpPr>
          <p:cNvPr id="7" name="Дата 6"/>
          <p:cNvSpPr>
            <a:spLocks noGrp="1"/>
          </p:cNvSpPr>
          <p:nvPr>
            <p:ph type="dt" sz="half" idx="10"/>
          </p:nvPr>
        </p:nvSpPr>
        <p:spPr/>
        <p:txBody>
          <a:bodyPr/>
          <a:lstStyle/>
          <a:p>
            <a:fld id="{08AC94DA-81F7-4A4F-B31E-420DA2F1B3F8}" type="datetime1">
              <a:rPr lang="ru-RU" smtClean="0"/>
              <a:pPr/>
              <a:t>21.11.2017</a:t>
            </a:fld>
            <a:endParaRPr lang="ru-RU"/>
          </a:p>
        </p:txBody>
      </p:sp>
      <p:sp>
        <p:nvSpPr>
          <p:cNvPr id="8" name="Номер слайда 7"/>
          <p:cNvSpPr>
            <a:spLocks noGrp="1"/>
          </p:cNvSpPr>
          <p:nvPr>
            <p:ph type="sldNum" sz="quarter" idx="12"/>
          </p:nvPr>
        </p:nvSpPr>
        <p:spPr/>
        <p:txBody>
          <a:bodyPr/>
          <a:lstStyle/>
          <a:p>
            <a:fld id="{2CCD68BD-9E44-4B3A-AAA5-5D8E14298428}" type="slidenum">
              <a:rPr lang="ru-RU" smtClean="0"/>
              <a:pPr/>
              <a:t>10</a:t>
            </a:fld>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6480720" cy="1143000"/>
          </a:xfrm>
        </p:spPr>
        <p:txBody>
          <a:bodyPr>
            <a:normAutofit fontScale="90000"/>
          </a:bodyPr>
          <a:lstStyle/>
          <a:p>
            <a:r>
              <a:rPr lang="ru-RU" dirty="0" smtClean="0"/>
              <a:t/>
            </a:r>
            <a:br>
              <a:rPr lang="ru-RU" dirty="0" smtClean="0"/>
            </a:br>
            <a:r>
              <a:rPr lang="ru-RU" sz="2700" b="1" dirty="0" smtClean="0">
                <a:solidFill>
                  <a:schemeClr val="accent2">
                    <a:lumMod val="50000"/>
                  </a:schemeClr>
                </a:solidFill>
                <a:latin typeface="Monotype Corsiva" pitchFamily="66" charset="0"/>
              </a:rPr>
              <a:t>Студия флористики</a:t>
            </a:r>
            <a:br>
              <a:rPr lang="ru-RU" sz="2700" b="1" dirty="0" smtClean="0">
                <a:solidFill>
                  <a:schemeClr val="accent2">
                    <a:lumMod val="50000"/>
                  </a:schemeClr>
                </a:solidFill>
                <a:latin typeface="Monotype Corsiva" pitchFamily="66" charset="0"/>
              </a:rPr>
            </a:br>
            <a:r>
              <a:rPr lang="ru-RU" sz="2700" dirty="0" smtClean="0">
                <a:solidFill>
                  <a:schemeClr val="accent2">
                    <a:lumMod val="50000"/>
                  </a:schemeClr>
                </a:solidFill>
                <a:latin typeface="Monotype Corsiva" pitchFamily="66" charset="0"/>
              </a:rPr>
              <a:t>Педагог</a:t>
            </a:r>
            <a:r>
              <a:rPr lang="en-US" sz="2700" dirty="0" smtClean="0">
                <a:solidFill>
                  <a:schemeClr val="accent2">
                    <a:lumMod val="50000"/>
                  </a:schemeClr>
                </a:solidFill>
                <a:latin typeface="Monotype Corsiva" pitchFamily="66" charset="0"/>
              </a:rPr>
              <a:t>:</a:t>
            </a:r>
            <a:r>
              <a:rPr lang="ru-RU" sz="2700" dirty="0" smtClean="0">
                <a:solidFill>
                  <a:schemeClr val="accent2">
                    <a:lumMod val="50000"/>
                  </a:schemeClr>
                </a:solidFill>
                <a:latin typeface="Monotype Corsiva" pitchFamily="66" charset="0"/>
              </a:rPr>
              <a:t> </a:t>
            </a:r>
            <a:r>
              <a:rPr lang="ru-RU" sz="2700" dirty="0" err="1" smtClean="0">
                <a:solidFill>
                  <a:schemeClr val="accent2">
                    <a:lumMod val="50000"/>
                  </a:schemeClr>
                </a:solidFill>
                <a:latin typeface="Monotype Corsiva" pitchFamily="66" charset="0"/>
              </a:rPr>
              <a:t>Мячина</a:t>
            </a:r>
            <a:r>
              <a:rPr lang="ru-RU" sz="2700" dirty="0" smtClean="0">
                <a:solidFill>
                  <a:schemeClr val="accent2">
                    <a:lumMod val="50000"/>
                  </a:schemeClr>
                </a:solidFill>
                <a:latin typeface="Monotype Corsiva" pitchFamily="66" charset="0"/>
              </a:rPr>
              <a:t> Елена Ивановна </a:t>
            </a:r>
            <a:r>
              <a:rPr lang="ru-RU" dirty="0" smtClean="0"/>
              <a:t/>
            </a:r>
            <a:br>
              <a:rPr lang="ru-RU" dirty="0" smtClean="0"/>
            </a:br>
            <a:endParaRPr lang="ru-RU" dirty="0"/>
          </a:p>
        </p:txBody>
      </p:sp>
      <p:sp>
        <p:nvSpPr>
          <p:cNvPr id="3" name="Содержимое 2"/>
          <p:cNvSpPr>
            <a:spLocks noGrp="1"/>
          </p:cNvSpPr>
          <p:nvPr>
            <p:ph idx="1"/>
          </p:nvPr>
        </p:nvSpPr>
        <p:spPr>
          <a:xfrm>
            <a:off x="2267744" y="1484784"/>
            <a:ext cx="3384376" cy="2808312"/>
          </a:xfrm>
          <a:solidFill>
            <a:schemeClr val="accent2">
              <a:lumMod val="20000"/>
              <a:lumOff val="80000"/>
            </a:schemeClr>
          </a:solidFill>
        </p:spPr>
        <p:txBody>
          <a:bodyPr>
            <a:normAutofit fontScale="25000" lnSpcReduction="20000"/>
          </a:bodyPr>
          <a:lstStyle/>
          <a:p>
            <a:pPr algn="just">
              <a:buNone/>
            </a:pPr>
            <a:endParaRPr lang="ru-RU" sz="6400" b="1" dirty="0" smtClean="0">
              <a:solidFill>
                <a:srgbClr val="000066"/>
              </a:solidFill>
            </a:endParaRPr>
          </a:p>
          <a:p>
            <a:pPr lvl="0" algn="just">
              <a:buNone/>
            </a:pPr>
            <a:r>
              <a:rPr lang="ru-RU" sz="7200" b="1" dirty="0" smtClean="0">
                <a:solidFill>
                  <a:srgbClr val="000066"/>
                </a:solidFill>
                <a:latin typeface="Monotype Corsiva" pitchFamily="66" charset="0"/>
              </a:rPr>
              <a:t>Победитель </a:t>
            </a:r>
            <a:r>
              <a:rPr lang="ru-RU" sz="7200" dirty="0" smtClean="0">
                <a:solidFill>
                  <a:srgbClr val="000066"/>
                </a:solidFill>
                <a:latin typeface="Monotype Corsiva" pitchFamily="66" charset="0"/>
              </a:rPr>
              <a:t>районной  выставки </a:t>
            </a:r>
          </a:p>
          <a:p>
            <a:pPr lvl="0" algn="just">
              <a:buNone/>
            </a:pPr>
            <a:r>
              <a:rPr lang="ru-RU" sz="7200" dirty="0" smtClean="0">
                <a:solidFill>
                  <a:srgbClr val="000066"/>
                </a:solidFill>
                <a:latin typeface="Monotype Corsiva" pitchFamily="66" charset="0"/>
              </a:rPr>
              <a:t>«Братья наши меньшие» </a:t>
            </a:r>
          </a:p>
          <a:p>
            <a:pPr lvl="0" algn="just">
              <a:buNone/>
            </a:pPr>
            <a:r>
              <a:rPr lang="ru-RU" sz="7200" b="1" dirty="0" smtClean="0">
                <a:solidFill>
                  <a:srgbClr val="000066"/>
                </a:solidFill>
                <a:latin typeface="Monotype Corsiva" pitchFamily="66" charset="0"/>
              </a:rPr>
              <a:t>Лауреат</a:t>
            </a:r>
            <a:r>
              <a:rPr lang="ru-RU" sz="7200" dirty="0" smtClean="0">
                <a:solidFill>
                  <a:srgbClr val="000066"/>
                </a:solidFill>
                <a:latin typeface="Monotype Corsiva" pitchFamily="66" charset="0"/>
              </a:rPr>
              <a:t> международного </a:t>
            </a:r>
          </a:p>
          <a:p>
            <a:pPr lvl="0" algn="just">
              <a:buNone/>
            </a:pPr>
            <a:r>
              <a:rPr lang="ru-RU" sz="7200" dirty="0" smtClean="0">
                <a:solidFill>
                  <a:srgbClr val="000066"/>
                </a:solidFill>
                <a:latin typeface="Monotype Corsiva" pitchFamily="66" charset="0"/>
              </a:rPr>
              <a:t>фестиваля «Разноцветная планета»</a:t>
            </a:r>
          </a:p>
          <a:p>
            <a:pPr lvl="0" algn="just">
              <a:buNone/>
            </a:pPr>
            <a:r>
              <a:rPr lang="ru-RU" sz="7200" b="1" dirty="0" smtClean="0">
                <a:solidFill>
                  <a:srgbClr val="000066"/>
                </a:solidFill>
                <a:latin typeface="Monotype Corsiva" pitchFamily="66" charset="0"/>
              </a:rPr>
              <a:t>Победитель</a:t>
            </a:r>
            <a:r>
              <a:rPr lang="ru-RU" sz="7200" dirty="0" smtClean="0">
                <a:solidFill>
                  <a:srgbClr val="000066"/>
                </a:solidFill>
                <a:latin typeface="Monotype Corsiva" pitchFamily="66" charset="0"/>
              </a:rPr>
              <a:t> городской выставки </a:t>
            </a:r>
          </a:p>
          <a:p>
            <a:pPr lvl="0" algn="just">
              <a:buNone/>
            </a:pPr>
            <a:r>
              <a:rPr lang="ru-RU" sz="7200" dirty="0" smtClean="0">
                <a:solidFill>
                  <a:srgbClr val="000066"/>
                </a:solidFill>
                <a:latin typeface="Monotype Corsiva" pitchFamily="66" charset="0"/>
              </a:rPr>
              <a:t>«Радуга цветов»</a:t>
            </a:r>
          </a:p>
          <a:p>
            <a:pPr lvl="0" algn="just">
              <a:buNone/>
            </a:pPr>
            <a:r>
              <a:rPr lang="ru-RU" sz="7200" b="1" dirty="0" smtClean="0">
                <a:solidFill>
                  <a:srgbClr val="000066"/>
                </a:solidFill>
                <a:latin typeface="Monotype Corsiva" pitchFamily="66" charset="0"/>
              </a:rPr>
              <a:t>Лауреат</a:t>
            </a:r>
            <a:r>
              <a:rPr lang="ru-RU" sz="7200" dirty="0" smtClean="0">
                <a:solidFill>
                  <a:srgbClr val="000066"/>
                </a:solidFill>
                <a:latin typeface="Monotype Corsiva" pitchFamily="66" charset="0"/>
              </a:rPr>
              <a:t> районной выставки </a:t>
            </a:r>
          </a:p>
          <a:p>
            <a:pPr lvl="0" algn="just">
              <a:buNone/>
            </a:pPr>
            <a:r>
              <a:rPr lang="ru-RU" sz="7200" dirty="0" smtClean="0">
                <a:solidFill>
                  <a:srgbClr val="000066"/>
                </a:solidFill>
                <a:latin typeface="Monotype Corsiva" pitchFamily="66" charset="0"/>
              </a:rPr>
              <a:t>«Твори, выдумывай, пробуй!»</a:t>
            </a:r>
          </a:p>
          <a:p>
            <a:pPr algn="just">
              <a:buNone/>
            </a:pPr>
            <a:r>
              <a:rPr lang="ru-RU" sz="7200" b="1" dirty="0" smtClean="0">
                <a:solidFill>
                  <a:srgbClr val="000066"/>
                </a:solidFill>
                <a:latin typeface="Monotype Corsiva" pitchFamily="66" charset="0"/>
              </a:rPr>
              <a:t>		</a:t>
            </a:r>
          </a:p>
          <a:p>
            <a:pPr>
              <a:buNone/>
            </a:pPr>
            <a:endParaRPr lang="ru-RU" sz="5600" b="1" dirty="0" smtClean="0">
              <a:solidFill>
                <a:schemeClr val="tx2">
                  <a:lumMod val="50000"/>
                </a:schemeClr>
              </a:solidFill>
              <a:latin typeface="Monotype Corsiva" pitchFamily="66" charset="0"/>
            </a:endParaRPr>
          </a:p>
          <a:p>
            <a:pPr>
              <a:buNone/>
            </a:pPr>
            <a:endParaRPr lang="ru-RU" sz="2400" b="1" dirty="0" smtClean="0">
              <a:solidFill>
                <a:schemeClr val="tx2">
                  <a:lumMod val="50000"/>
                </a:schemeClr>
              </a:solidFill>
              <a:latin typeface="Monotype Corsiva" pitchFamily="66" charset="0"/>
            </a:endParaRPr>
          </a:p>
          <a:p>
            <a:pPr>
              <a:buNone/>
            </a:pPr>
            <a:endParaRPr lang="ru-RU" sz="2400" b="1" dirty="0" smtClean="0">
              <a:solidFill>
                <a:schemeClr val="tx2">
                  <a:lumMod val="50000"/>
                </a:schemeClr>
              </a:solidFill>
              <a:latin typeface="Monotype Corsiva" pitchFamily="66" charset="0"/>
            </a:endParaRPr>
          </a:p>
          <a:p>
            <a:endParaRPr lang="ru-RU" dirty="0"/>
          </a:p>
        </p:txBody>
      </p:sp>
      <p:pic>
        <p:nvPicPr>
          <p:cNvPr id="5" name="Picture 2" descr="C:\Users\user\Desktop\С рабочего стола\П Р О Е К Т Ы\Проект ОД ЦТиО\19.05.2017 А талантов СПб\ХПО\Мячина\Анна Слепанчук.jpg"/>
          <p:cNvPicPr>
            <a:picLocks noChangeAspect="1" noChangeArrowheads="1"/>
          </p:cNvPicPr>
          <p:nvPr/>
        </p:nvPicPr>
        <p:blipFill>
          <a:blip r:embed="rId2" cstate="print"/>
          <a:srcRect/>
          <a:stretch>
            <a:fillRect/>
          </a:stretch>
        </p:blipFill>
        <p:spPr bwMode="auto">
          <a:xfrm>
            <a:off x="6732240" y="1412776"/>
            <a:ext cx="1668796" cy="2743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3" descr="C:\Users\user\Desktop\С рабочего стола\П Р О Е К Т Ы\Проект ОД ЦТиО\19.05.2017 А талантов СПб\ХПО\Мячина\КатюшаРакитина.jpg"/>
          <p:cNvPicPr>
            <a:picLocks noChangeAspect="1" noChangeArrowheads="1"/>
          </p:cNvPicPr>
          <p:nvPr/>
        </p:nvPicPr>
        <p:blipFill>
          <a:blip r:embed="rId3" cstate="print"/>
          <a:srcRect/>
          <a:stretch>
            <a:fillRect/>
          </a:stretch>
        </p:blipFill>
        <p:spPr bwMode="auto">
          <a:xfrm>
            <a:off x="395536" y="1700808"/>
            <a:ext cx="1557062" cy="2232248"/>
          </a:xfrm>
          <a:prstGeom prst="round2DiagRect">
            <a:avLst>
              <a:gd name="adj1" fmla="val 16667"/>
              <a:gd name="adj2" fmla="val 4138"/>
            </a:avLst>
          </a:prstGeom>
          <a:ln w="88900" cap="sq">
            <a:solidFill>
              <a:srgbClr val="FFFFFF"/>
            </a:solidFill>
            <a:miter lim="800000"/>
          </a:ln>
          <a:effectLst>
            <a:outerShdw blurRad="254000" algn="tl" rotWithShape="0">
              <a:srgbClr val="000000">
                <a:alpha val="43000"/>
              </a:srgbClr>
            </a:outerShdw>
          </a:effectLst>
        </p:spPr>
      </p:pic>
      <p:pic>
        <p:nvPicPr>
          <p:cNvPr id="7" name="Picture 2" descr="C:\Documents and Settings\User\Рабочий стол\Сентябрь 2016\Подготовка материалов к Старту программы Воспитание\лого ЦТиО.png"/>
          <p:cNvPicPr>
            <a:picLocks noChangeAspect="1" noChangeArrowheads="1"/>
          </p:cNvPicPr>
          <p:nvPr/>
        </p:nvPicPr>
        <p:blipFill>
          <a:blip r:embed="rId4" cstate="print"/>
          <a:srcRect/>
          <a:stretch>
            <a:fillRect/>
          </a:stretch>
        </p:blipFill>
        <p:spPr bwMode="auto">
          <a:xfrm>
            <a:off x="6804248" y="188640"/>
            <a:ext cx="1005386" cy="720080"/>
          </a:xfrm>
          <a:prstGeom prst="rect">
            <a:avLst/>
          </a:prstGeom>
          <a:noFill/>
        </p:spPr>
      </p:pic>
      <p:sp>
        <p:nvSpPr>
          <p:cNvPr id="12" name="TextBox 11"/>
          <p:cNvSpPr txBox="1"/>
          <p:nvPr/>
        </p:nvSpPr>
        <p:spPr>
          <a:xfrm>
            <a:off x="323529" y="4005064"/>
            <a:ext cx="1728191" cy="1200329"/>
          </a:xfrm>
          <a:prstGeom prst="rect">
            <a:avLst/>
          </a:prstGeom>
          <a:noFill/>
        </p:spPr>
        <p:txBody>
          <a:bodyPr wrap="square" rtlCol="0">
            <a:spAutoFit/>
          </a:bodyPr>
          <a:lstStyle/>
          <a:p>
            <a:pPr algn="ctr"/>
            <a:r>
              <a:rPr lang="ru-RU" sz="2400" b="1" dirty="0" smtClean="0">
                <a:solidFill>
                  <a:schemeClr val="tx2">
                    <a:lumMod val="50000"/>
                  </a:schemeClr>
                </a:solidFill>
                <a:latin typeface="Monotype Corsiva" pitchFamily="66" charset="0"/>
              </a:rPr>
              <a:t>Ракитина  Екатерина</a:t>
            </a:r>
          </a:p>
          <a:p>
            <a:pPr algn="ctr"/>
            <a:endParaRPr lang="ru-RU" sz="2400" dirty="0"/>
          </a:p>
        </p:txBody>
      </p:sp>
      <p:sp>
        <p:nvSpPr>
          <p:cNvPr id="11" name="Прямоугольник 10"/>
          <p:cNvSpPr/>
          <p:nvPr/>
        </p:nvSpPr>
        <p:spPr>
          <a:xfrm>
            <a:off x="2339752" y="4365105"/>
            <a:ext cx="6624736" cy="1292662"/>
          </a:xfrm>
          <a:prstGeom prst="rect">
            <a:avLst/>
          </a:prstGeom>
          <a:solidFill>
            <a:schemeClr val="accent4">
              <a:lumMod val="20000"/>
              <a:lumOff val="80000"/>
            </a:schemeClr>
          </a:solidFill>
        </p:spPr>
        <p:txBody>
          <a:bodyPr wrap="square">
            <a:spAutoFit/>
          </a:bodyPr>
          <a:lstStyle/>
          <a:p>
            <a:pPr algn="ctr">
              <a:buNone/>
            </a:pPr>
            <a:r>
              <a:rPr lang="ru-RU" sz="2400" b="1" dirty="0" err="1" smtClean="0">
                <a:solidFill>
                  <a:schemeClr val="accent2">
                    <a:lumMod val="50000"/>
                  </a:schemeClr>
                </a:solidFill>
                <a:latin typeface="Monotype Corsiva" pitchFamily="66" charset="0"/>
              </a:rPr>
              <a:t>Слепанчук</a:t>
            </a:r>
            <a:r>
              <a:rPr lang="ru-RU" sz="2400" b="1" dirty="0" smtClean="0">
                <a:solidFill>
                  <a:schemeClr val="accent2">
                    <a:lumMod val="50000"/>
                  </a:schemeClr>
                </a:solidFill>
                <a:latin typeface="Monotype Corsiva" pitchFamily="66" charset="0"/>
              </a:rPr>
              <a:t>  Анна</a:t>
            </a:r>
          </a:p>
          <a:p>
            <a:pPr lvl="0" algn="just"/>
            <a:r>
              <a:rPr lang="ru-RU" b="1" dirty="0" smtClean="0">
                <a:solidFill>
                  <a:schemeClr val="accent2">
                    <a:lumMod val="50000"/>
                  </a:schemeClr>
                </a:solidFill>
                <a:latin typeface="Monotype Corsiva" pitchFamily="66" charset="0"/>
              </a:rPr>
              <a:t>Лауреат</a:t>
            </a:r>
            <a:r>
              <a:rPr lang="ru-RU" dirty="0" smtClean="0">
                <a:solidFill>
                  <a:schemeClr val="accent2">
                    <a:lumMod val="50000"/>
                  </a:schemeClr>
                </a:solidFill>
                <a:latin typeface="Monotype Corsiva" pitchFamily="66" charset="0"/>
              </a:rPr>
              <a:t> международного фестиваля «Разноцветная планета»</a:t>
            </a:r>
          </a:p>
          <a:p>
            <a:pPr lvl="0" algn="just"/>
            <a:r>
              <a:rPr lang="ru-RU" b="1" dirty="0" smtClean="0">
                <a:solidFill>
                  <a:schemeClr val="accent2">
                    <a:lumMod val="50000"/>
                  </a:schemeClr>
                </a:solidFill>
                <a:latin typeface="Monotype Corsiva" pitchFamily="66" charset="0"/>
              </a:rPr>
              <a:t>Победитель</a:t>
            </a:r>
            <a:r>
              <a:rPr lang="ru-RU" dirty="0" smtClean="0">
                <a:solidFill>
                  <a:schemeClr val="accent2">
                    <a:lumMod val="50000"/>
                  </a:schemeClr>
                </a:solidFill>
                <a:latin typeface="Monotype Corsiva" pitchFamily="66" charset="0"/>
              </a:rPr>
              <a:t> городской выставки «Радуга цветов»</a:t>
            </a:r>
          </a:p>
          <a:p>
            <a:pPr lvl="0" algn="just"/>
            <a:r>
              <a:rPr lang="ru-RU" b="1" dirty="0" smtClean="0">
                <a:solidFill>
                  <a:schemeClr val="accent2">
                    <a:lumMod val="50000"/>
                  </a:schemeClr>
                </a:solidFill>
                <a:latin typeface="Monotype Corsiva" pitchFamily="66" charset="0"/>
              </a:rPr>
              <a:t>Победитель</a:t>
            </a:r>
            <a:r>
              <a:rPr lang="ru-RU" dirty="0" smtClean="0">
                <a:solidFill>
                  <a:schemeClr val="accent2">
                    <a:lumMod val="50000"/>
                  </a:schemeClr>
                </a:solidFill>
                <a:latin typeface="Monotype Corsiva" pitchFamily="66" charset="0"/>
              </a:rPr>
              <a:t> районной выставки «Твори, выдумывай, пробуй!»</a:t>
            </a:r>
          </a:p>
        </p:txBody>
      </p:sp>
      <p:sp>
        <p:nvSpPr>
          <p:cNvPr id="9" name="Дата 8"/>
          <p:cNvSpPr>
            <a:spLocks noGrp="1"/>
          </p:cNvSpPr>
          <p:nvPr>
            <p:ph type="dt" sz="half" idx="10"/>
          </p:nvPr>
        </p:nvSpPr>
        <p:spPr/>
        <p:txBody>
          <a:bodyPr/>
          <a:lstStyle/>
          <a:p>
            <a:fld id="{1B714847-0D92-4FFD-B86E-00103BEBAADA}" type="datetime1">
              <a:rPr lang="ru-RU" smtClean="0"/>
              <a:pPr/>
              <a:t>21.11.2017</a:t>
            </a:fld>
            <a:endParaRPr lang="ru-RU"/>
          </a:p>
        </p:txBody>
      </p:sp>
      <p:sp>
        <p:nvSpPr>
          <p:cNvPr id="10" name="Номер слайда 9"/>
          <p:cNvSpPr>
            <a:spLocks noGrp="1"/>
          </p:cNvSpPr>
          <p:nvPr>
            <p:ph type="sldNum" sz="quarter" idx="12"/>
          </p:nvPr>
        </p:nvSpPr>
        <p:spPr/>
        <p:txBody>
          <a:bodyPr/>
          <a:lstStyle/>
          <a:p>
            <a:fld id="{2CCD68BD-9E44-4B3A-AAA5-5D8E14298428}" type="slidenum">
              <a:rPr lang="ru-RU" smtClean="0"/>
              <a:pPr/>
              <a:t>11</a:t>
            </a:fld>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476671"/>
            <a:ext cx="6048672" cy="4536505"/>
          </a:xfrm>
        </p:spPr>
        <p:txBody>
          <a:bodyPr>
            <a:normAutofit fontScale="70000" lnSpcReduction="20000"/>
          </a:bodyPr>
          <a:lstStyle/>
          <a:p>
            <a:pPr>
              <a:buNone/>
            </a:pPr>
            <a:r>
              <a:rPr lang="ru-RU" b="1" dirty="0" smtClean="0">
                <a:solidFill>
                  <a:schemeClr val="accent2">
                    <a:lumMod val="50000"/>
                  </a:schemeClr>
                </a:solidFill>
              </a:rPr>
              <a:t>	</a:t>
            </a:r>
          </a:p>
          <a:p>
            <a:pPr>
              <a:buNone/>
            </a:pPr>
            <a:r>
              <a:rPr lang="ru-RU" sz="4400" b="1" dirty="0" smtClean="0">
                <a:solidFill>
                  <a:schemeClr val="accent2">
                    <a:lumMod val="50000"/>
                  </a:schemeClr>
                </a:solidFill>
                <a:latin typeface="Monotype Corsiva" pitchFamily="66" charset="0"/>
              </a:rPr>
              <a:t>	Лебедева Анна</a:t>
            </a:r>
          </a:p>
          <a:p>
            <a:r>
              <a:rPr lang="ru-RU" b="1" dirty="0" smtClean="0">
                <a:solidFill>
                  <a:schemeClr val="accent2">
                    <a:lumMod val="50000"/>
                  </a:schemeClr>
                </a:solidFill>
                <a:latin typeface="Monotype Corsiva" pitchFamily="66" charset="0"/>
              </a:rPr>
              <a:t>Студия флористического дизайна </a:t>
            </a:r>
            <a:r>
              <a:rPr lang="en-US" b="1" dirty="0" smtClean="0">
                <a:solidFill>
                  <a:schemeClr val="accent2">
                    <a:lumMod val="50000"/>
                  </a:schemeClr>
                </a:solidFill>
                <a:latin typeface="Monotype Corsiva" pitchFamily="66" charset="0"/>
              </a:rPr>
              <a:t>“</a:t>
            </a:r>
            <a:r>
              <a:rPr lang="ru-RU" b="1" dirty="0" smtClean="0">
                <a:solidFill>
                  <a:schemeClr val="accent2">
                    <a:lumMod val="50000"/>
                  </a:schemeClr>
                </a:solidFill>
                <a:latin typeface="Monotype Corsiva" pitchFamily="66" charset="0"/>
              </a:rPr>
              <a:t>Вдохновение</a:t>
            </a:r>
            <a:r>
              <a:rPr lang="en-US" b="1" dirty="0" smtClean="0">
                <a:solidFill>
                  <a:schemeClr val="accent2">
                    <a:lumMod val="50000"/>
                  </a:schemeClr>
                </a:solidFill>
                <a:latin typeface="Monotype Corsiva" pitchFamily="66" charset="0"/>
              </a:rPr>
              <a:t>”</a:t>
            </a:r>
            <a:endParaRPr lang="ru-RU" b="1" dirty="0" smtClean="0">
              <a:solidFill>
                <a:schemeClr val="accent2">
                  <a:lumMod val="50000"/>
                </a:schemeClr>
              </a:solidFill>
              <a:latin typeface="Monotype Corsiva" pitchFamily="66" charset="0"/>
            </a:endParaRPr>
          </a:p>
          <a:p>
            <a:r>
              <a:rPr lang="ru-RU" b="1" dirty="0" smtClean="0">
                <a:solidFill>
                  <a:schemeClr val="accent2">
                    <a:lumMod val="50000"/>
                  </a:schemeClr>
                </a:solidFill>
                <a:latin typeface="Monotype Corsiva" pitchFamily="66" charset="0"/>
              </a:rPr>
              <a:t>Педагог</a:t>
            </a:r>
            <a:r>
              <a:rPr lang="en-US" b="1" dirty="0" smtClean="0">
                <a:solidFill>
                  <a:schemeClr val="accent2">
                    <a:lumMod val="50000"/>
                  </a:schemeClr>
                </a:solidFill>
                <a:latin typeface="Monotype Corsiva" pitchFamily="66" charset="0"/>
              </a:rPr>
              <a:t>:</a:t>
            </a:r>
            <a:r>
              <a:rPr lang="ru-RU" b="1" dirty="0" smtClean="0">
                <a:solidFill>
                  <a:schemeClr val="accent2">
                    <a:lumMod val="50000"/>
                  </a:schemeClr>
                </a:solidFill>
                <a:latin typeface="Monotype Corsiva" pitchFamily="66" charset="0"/>
              </a:rPr>
              <a:t> Егорова Алла Ивановна</a:t>
            </a:r>
          </a:p>
          <a:p>
            <a:r>
              <a:rPr lang="ru-RU" b="1" dirty="0" smtClean="0">
                <a:solidFill>
                  <a:srgbClr val="000066"/>
                </a:solidFill>
                <a:latin typeface="Monotype Corsiva" pitchFamily="66" charset="0"/>
              </a:rPr>
              <a:t>Лауреат </a:t>
            </a:r>
            <a:r>
              <a:rPr lang="ru-RU" dirty="0" smtClean="0">
                <a:solidFill>
                  <a:srgbClr val="000066"/>
                </a:solidFill>
                <a:latin typeface="Monotype Corsiva" pitchFamily="66" charset="0"/>
              </a:rPr>
              <a:t>открытого международного фестиваля детского художественного творчества «Разноцветная планета»</a:t>
            </a:r>
          </a:p>
          <a:p>
            <a:r>
              <a:rPr lang="ru-RU" b="1" dirty="0" smtClean="0">
                <a:solidFill>
                  <a:srgbClr val="000066"/>
                </a:solidFill>
                <a:latin typeface="Monotype Corsiva" pitchFamily="66" charset="0"/>
              </a:rPr>
              <a:t>Победитель</a:t>
            </a:r>
            <a:r>
              <a:rPr lang="ru-RU" dirty="0" smtClean="0">
                <a:solidFill>
                  <a:srgbClr val="000066"/>
                </a:solidFill>
                <a:latin typeface="Monotype Corsiva" pitchFamily="66" charset="0"/>
              </a:rPr>
              <a:t> городской выставки детского творчества «Радуга цветов»  </a:t>
            </a:r>
          </a:p>
          <a:p>
            <a:r>
              <a:rPr lang="ru-RU" b="1" dirty="0" smtClean="0">
                <a:solidFill>
                  <a:srgbClr val="000066"/>
                </a:solidFill>
                <a:latin typeface="Monotype Corsiva" pitchFamily="66" charset="0"/>
              </a:rPr>
              <a:t>Победитель </a:t>
            </a:r>
            <a:r>
              <a:rPr lang="ru-RU" dirty="0" smtClean="0">
                <a:solidFill>
                  <a:srgbClr val="000066"/>
                </a:solidFill>
                <a:latin typeface="Monotype Corsiva" pitchFamily="66" charset="0"/>
              </a:rPr>
              <a:t> районной выставки  детского творчества «Твори, выдумывай, пробуй»  </a:t>
            </a:r>
          </a:p>
          <a:p>
            <a:pPr>
              <a:buNone/>
            </a:pPr>
            <a:r>
              <a:rPr lang="ru-RU" dirty="0" smtClean="0"/>
              <a:t/>
            </a:r>
            <a:br>
              <a:rPr lang="ru-RU" dirty="0" smtClean="0"/>
            </a:br>
            <a:endParaRPr lang="ru-RU" dirty="0"/>
          </a:p>
        </p:txBody>
      </p:sp>
      <p:pic>
        <p:nvPicPr>
          <p:cNvPr id="5" name="Picture 2" descr="C:\Users\user\Desktop\С рабочего стола\П Р О Е К Т Ы\Проект ОД ЦТиО\19.05.2017 А талантов СПб\ХПО\Егорова АИ\5.1б.JPG"/>
          <p:cNvPicPr>
            <a:picLocks noChangeAspect="1" noChangeArrowheads="1"/>
          </p:cNvPicPr>
          <p:nvPr/>
        </p:nvPicPr>
        <p:blipFill>
          <a:blip r:embed="rId2" cstate="print"/>
          <a:srcRect/>
          <a:stretch>
            <a:fillRect/>
          </a:stretch>
        </p:blipFill>
        <p:spPr bwMode="auto">
          <a:xfrm>
            <a:off x="6444208" y="3789040"/>
            <a:ext cx="2232248" cy="16741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3" descr="C:\Users\user\Desktop\С рабочего стола\П Р О Е К Т Ы\Проект ОД ЦТиО\19.05.2017 А талантов СПб\ХПО\Егорова АИ\5.3.JPG"/>
          <p:cNvPicPr>
            <a:picLocks noChangeAspect="1" noChangeArrowheads="1"/>
          </p:cNvPicPr>
          <p:nvPr/>
        </p:nvPicPr>
        <p:blipFill>
          <a:blip r:embed="rId3" cstate="print"/>
          <a:srcRect/>
          <a:stretch>
            <a:fillRect/>
          </a:stretch>
        </p:blipFill>
        <p:spPr bwMode="auto">
          <a:xfrm>
            <a:off x="2555776" y="4365104"/>
            <a:ext cx="1656184" cy="2304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4" descr="C:\Users\user\Desktop\С рабочего стола\П Р О Е К Т Ы\Проект ОД ЦТиО\19.05.2017 А талантов СПб\ХПО\Егорова АИ\5.8г.JPG"/>
          <p:cNvPicPr>
            <a:picLocks noChangeAspect="1" noChangeArrowheads="1"/>
          </p:cNvPicPr>
          <p:nvPr/>
        </p:nvPicPr>
        <p:blipFill>
          <a:blip r:embed="rId4" cstate="print"/>
          <a:srcRect/>
          <a:stretch>
            <a:fillRect/>
          </a:stretch>
        </p:blipFill>
        <p:spPr bwMode="auto">
          <a:xfrm rot="2041851">
            <a:off x="4645009" y="4445807"/>
            <a:ext cx="1321719" cy="1694744"/>
          </a:xfrm>
          <a:prstGeom prst="rect">
            <a:avLst/>
          </a:prstGeom>
          <a:noFill/>
        </p:spPr>
      </p:pic>
      <p:pic>
        <p:nvPicPr>
          <p:cNvPr id="43012" name="Picture 4" descr="C:\Users\user\Desktop\С рабочего стола\П Р О Е К Т Ы\Проект ОД ЦТиО\19.05.2017 А талантов СПб\ХПО\Егорова АИ\MLXFLU932rQ.jpg"/>
          <p:cNvPicPr>
            <a:picLocks noChangeAspect="1" noChangeArrowheads="1"/>
          </p:cNvPicPr>
          <p:nvPr/>
        </p:nvPicPr>
        <p:blipFill>
          <a:blip r:embed="rId5" cstate="print"/>
          <a:srcRect/>
          <a:stretch>
            <a:fillRect/>
          </a:stretch>
        </p:blipFill>
        <p:spPr bwMode="auto">
          <a:xfrm>
            <a:off x="6516216" y="332656"/>
            <a:ext cx="1728192" cy="30748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Дата 8"/>
          <p:cNvSpPr>
            <a:spLocks noGrp="1"/>
          </p:cNvSpPr>
          <p:nvPr>
            <p:ph type="dt" sz="half" idx="10"/>
          </p:nvPr>
        </p:nvSpPr>
        <p:spPr/>
        <p:txBody>
          <a:bodyPr/>
          <a:lstStyle/>
          <a:p>
            <a:fld id="{37B9B1B4-319D-41CE-9ABD-69F39CBDD940}" type="datetime1">
              <a:rPr lang="ru-RU" smtClean="0"/>
              <a:pPr/>
              <a:t>21.11.2017</a:t>
            </a:fld>
            <a:endParaRPr lang="ru-RU"/>
          </a:p>
        </p:txBody>
      </p:sp>
      <p:sp>
        <p:nvSpPr>
          <p:cNvPr id="10" name="Номер слайда 9"/>
          <p:cNvSpPr>
            <a:spLocks noGrp="1"/>
          </p:cNvSpPr>
          <p:nvPr>
            <p:ph type="sldNum" sz="quarter" idx="12"/>
          </p:nvPr>
        </p:nvSpPr>
        <p:spPr/>
        <p:txBody>
          <a:bodyPr/>
          <a:lstStyle/>
          <a:p>
            <a:fld id="{2CCD68BD-9E44-4B3A-AAA5-5D8E14298428}" type="slidenum">
              <a:rPr lang="ru-RU" smtClean="0"/>
              <a:pPr/>
              <a:t>12</a:t>
            </a:fld>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user\Desktop\С рабочего стола\П Р О Е К Т Ы\Проект ОД ЦТиО\19.05.2017 А талантов СПб\ХПО\1472033029_grin-kolor.jpg"/>
          <p:cNvPicPr>
            <a:picLocks noGrp="1" noChangeAspect="1" noChangeArrowheads="1"/>
          </p:cNvPicPr>
          <p:nvPr>
            <p:ph idx="1"/>
          </p:nvPr>
        </p:nvPicPr>
        <p:blipFill>
          <a:blip r:embed="rId2" cstate="print">
            <a:lum bright="-10000"/>
          </a:blip>
          <a:srcRect/>
          <a:stretch>
            <a:fillRect/>
          </a:stretch>
        </p:blipFill>
        <p:spPr bwMode="auto">
          <a:xfrm>
            <a:off x="0" y="0"/>
            <a:ext cx="9112461" cy="6858000"/>
          </a:xfrm>
          <a:prstGeom prst="rect">
            <a:avLst/>
          </a:prstGeom>
          <a:noFill/>
        </p:spPr>
      </p:pic>
      <p:pic>
        <p:nvPicPr>
          <p:cNvPr id="5" name="Picture 2" descr="C:\Users\user\Desktop\С рабочего стола\П Р О Е К Т Ы\Проект ОД ЦТиО\19.05.2017 А талантов СПб\ХПО\Морозова Юлия А.Стругова.JPG"/>
          <p:cNvPicPr>
            <a:picLocks noChangeAspect="1" noChangeArrowheads="1"/>
          </p:cNvPicPr>
          <p:nvPr/>
        </p:nvPicPr>
        <p:blipFill>
          <a:blip r:embed="rId3" cstate="print"/>
          <a:srcRect/>
          <a:stretch>
            <a:fillRect/>
          </a:stretch>
        </p:blipFill>
        <p:spPr bwMode="auto">
          <a:xfrm>
            <a:off x="6084168" y="260648"/>
            <a:ext cx="2664296" cy="47365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Заголовок 1"/>
          <p:cNvSpPr txBox="1">
            <a:spLocks/>
          </p:cNvSpPr>
          <p:nvPr/>
        </p:nvSpPr>
        <p:spPr>
          <a:xfrm>
            <a:off x="971600" y="1988840"/>
            <a:ext cx="4824536" cy="4536504"/>
          </a:xfrm>
          <a:prstGeom prst="rect">
            <a:avLst/>
          </a:prstGeom>
          <a:solidFill>
            <a:schemeClr val="tx2">
              <a:lumMod val="40000"/>
              <a:lumOff val="60000"/>
            </a:schemeClr>
          </a:solidFill>
          <a:ln w="57150">
            <a:solidFill>
              <a:schemeClr val="bg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Морозова Юлия</a:t>
            </a:r>
            <a:r>
              <a:rPr kumimoji="0" lang="ru-RU" b="1" i="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
            </a:r>
            <a:br>
              <a:rPr kumimoji="0" lang="ru-RU" b="1" i="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b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Учащаяся студии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флористического дизайна "Фиалка"</a:t>
            </a:r>
            <a:b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b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Юля успешно учится в математической школе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и  увлекается изготовлением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цветов  из </a:t>
            </a:r>
            <a:r>
              <a:rPr kumimoji="0" lang="ru-RU" u="none" strike="noStrike" kern="1200" cap="none" spc="0" normalizeH="0" baseline="0" noProof="0" dirty="0" err="1" smtClean="0">
                <a:ln>
                  <a:noFill/>
                </a:ln>
                <a:solidFill>
                  <a:schemeClr val="accent2">
                    <a:lumMod val="50000"/>
                  </a:schemeClr>
                </a:solidFill>
                <a:effectLst/>
                <a:uLnTx/>
                <a:uFillTx/>
                <a:latin typeface="Monotype Corsiva" pitchFamily="66" charset="0"/>
                <a:ea typeface="+mj-ea"/>
                <a:cs typeface="+mj-cs"/>
              </a:rPr>
              <a:t>фоамирана</a:t>
            </a: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
            </a:r>
            <a:b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br>
            <a:r>
              <a:rPr kumimoji="0" lang="ru-RU"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Победитель </a:t>
            </a: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районной выставки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 "Твори, выдумывай, пробуй!»</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b="1" dirty="0" smtClean="0">
                <a:solidFill>
                  <a:schemeClr val="accent2">
                    <a:lumMod val="50000"/>
                  </a:schemeClr>
                </a:solidFill>
                <a:latin typeface="Monotype Corsiva" pitchFamily="66" charset="0"/>
                <a:ea typeface="+mj-ea"/>
                <a:cs typeface="+mj-cs"/>
              </a:rPr>
              <a:t>Обладатель </a:t>
            </a:r>
            <a:r>
              <a:rPr lang="ru-RU" b="1" dirty="0" err="1" smtClean="0">
                <a:solidFill>
                  <a:schemeClr val="accent2">
                    <a:lumMod val="50000"/>
                  </a:schemeClr>
                </a:solidFill>
                <a:latin typeface="Monotype Corsiva" pitchFamily="66" charset="0"/>
                <a:ea typeface="+mj-ea"/>
                <a:cs typeface="+mj-cs"/>
              </a:rPr>
              <a:t>д</a:t>
            </a:r>
            <a:r>
              <a:rPr kumimoji="0" lang="ru-RU" b="1" u="none" strike="noStrike" kern="1200" cap="none" spc="0" normalizeH="0" baseline="0" noProof="0" dirty="0" err="1" smtClean="0">
                <a:ln>
                  <a:noFill/>
                </a:ln>
                <a:solidFill>
                  <a:schemeClr val="accent2">
                    <a:lumMod val="50000"/>
                  </a:schemeClr>
                </a:solidFill>
                <a:effectLst/>
                <a:uLnTx/>
                <a:uFillTx/>
                <a:latin typeface="Monotype Corsiva" pitchFamily="66" charset="0"/>
                <a:ea typeface="+mj-ea"/>
                <a:cs typeface="+mj-cs"/>
              </a:rPr>
              <a:t>иплома</a:t>
            </a:r>
            <a:r>
              <a:rPr kumimoji="0" lang="ru-RU"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 III степени </a:t>
            </a: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городской выставки  "Радуга цветов"</a:t>
            </a:r>
            <a:b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br>
            <a:r>
              <a:rPr kumimoji="0" lang="ru-RU"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Лучшая работа</a:t>
            </a:r>
            <a:r>
              <a:rPr kumimoji="0" lang="en-US"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a:t>
            </a:r>
            <a:r>
              <a:rPr kumimoji="0" lang="ru-RU"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  </a:t>
            </a:r>
            <a:r>
              <a:rPr lang="en-US" b="1" dirty="0" smtClean="0">
                <a:solidFill>
                  <a:schemeClr val="accent2">
                    <a:lumMod val="50000"/>
                  </a:schemeClr>
                </a:solidFill>
                <a:latin typeface="Monotype Corsiva" pitchFamily="66" charset="0"/>
                <a:ea typeface="+mj-ea"/>
                <a:cs typeface="+mj-cs"/>
              </a:rPr>
              <a:t>“</a:t>
            </a:r>
            <a:r>
              <a:rPr kumimoji="0" lang="ru-RU"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Дыхание лета</a:t>
            </a:r>
            <a:r>
              <a:rPr kumimoji="0" lang="en-US"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a:t>
            </a:r>
            <a:r>
              <a:rPr kumimoji="0" lang="ru-RU"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 </a:t>
            </a:r>
            <a:endParaRPr kumimoji="0" lang="en-US" b="1"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(Венок из цветов ромашек ручной работы)</a:t>
            </a:r>
            <a:b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b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Педагог</a:t>
            </a:r>
            <a:r>
              <a:rPr kumimoji="0" lang="en-US"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 </a:t>
            </a:r>
            <a:r>
              <a:rPr kumimoji="0" lang="ru-RU" u="none" strike="noStrike" kern="1200" cap="none" spc="0" normalizeH="0" baseline="0" noProof="0" dirty="0" err="1" smtClean="0">
                <a:ln>
                  <a:noFill/>
                </a:ln>
                <a:solidFill>
                  <a:schemeClr val="accent2">
                    <a:lumMod val="50000"/>
                  </a:schemeClr>
                </a:solidFill>
                <a:effectLst/>
                <a:uLnTx/>
                <a:uFillTx/>
                <a:latin typeface="Monotype Corsiva" pitchFamily="66" charset="0"/>
                <a:ea typeface="+mj-ea"/>
                <a:cs typeface="+mj-cs"/>
              </a:rPr>
              <a:t>Стругова</a:t>
            </a:r>
            <a:r>
              <a:rPr kumimoji="0" lang="ru-RU" u="none" strike="noStrike" kern="1200" cap="none" spc="0" normalizeH="0" baseline="0" noProof="0" dirty="0" smtClean="0">
                <a:ln>
                  <a:noFill/>
                </a:ln>
                <a:solidFill>
                  <a:schemeClr val="accent2">
                    <a:lumMod val="50000"/>
                  </a:schemeClr>
                </a:solidFill>
                <a:effectLst/>
                <a:uLnTx/>
                <a:uFillTx/>
                <a:latin typeface="Monotype Corsiva" pitchFamily="66" charset="0"/>
                <a:ea typeface="+mj-ea"/>
                <a:cs typeface="+mj-cs"/>
              </a:rPr>
              <a:t> Анна Дмитриевна </a:t>
            </a:r>
            <a:r>
              <a:rPr kumimoji="0" lang="ru-RU" u="none" strike="noStrike" kern="1200" cap="none" spc="0" normalizeH="0" baseline="0" noProof="0" dirty="0" smtClean="0">
                <a:ln>
                  <a:noFill/>
                </a:ln>
                <a:solidFill>
                  <a:schemeClr val="tx1"/>
                </a:solidFill>
                <a:effectLst/>
                <a:uLnTx/>
                <a:uFillTx/>
                <a:latin typeface="Monotype Corsiva" pitchFamily="66" charset="0"/>
                <a:ea typeface="+mj-ea"/>
                <a:cs typeface="+mj-cs"/>
              </a:rPr>
              <a:t/>
            </a:r>
            <a:br>
              <a:rPr kumimoji="0" lang="ru-RU" u="none" strike="noStrike" kern="1200" cap="none" spc="0" normalizeH="0" baseline="0" noProof="0" dirty="0" smtClean="0">
                <a:ln>
                  <a:noFill/>
                </a:ln>
                <a:solidFill>
                  <a:schemeClr val="tx1"/>
                </a:solidFill>
                <a:effectLst/>
                <a:uLnTx/>
                <a:uFillTx/>
                <a:latin typeface="Monotype Corsiva" pitchFamily="66" charset="0"/>
                <a:ea typeface="+mj-ea"/>
                <a:cs typeface="+mj-cs"/>
              </a:rPr>
            </a:br>
            <a:endParaRPr kumimoji="0" lang="ru-RU" u="none" strike="noStrike" kern="1200" cap="none" spc="0" normalizeH="0" baseline="0" noProof="0" dirty="0">
              <a:ln>
                <a:noFill/>
              </a:ln>
              <a:solidFill>
                <a:schemeClr val="tx1"/>
              </a:solidFill>
              <a:effectLst/>
              <a:uLnTx/>
              <a:uFillTx/>
              <a:latin typeface="Monotype Corsiva" pitchFamily="66" charset="0"/>
              <a:ea typeface="+mj-ea"/>
              <a:cs typeface="+mj-cs"/>
            </a:endParaRPr>
          </a:p>
        </p:txBody>
      </p:sp>
      <p:sp>
        <p:nvSpPr>
          <p:cNvPr id="7" name="Дата 6"/>
          <p:cNvSpPr>
            <a:spLocks noGrp="1"/>
          </p:cNvSpPr>
          <p:nvPr>
            <p:ph type="dt" sz="half" idx="10"/>
          </p:nvPr>
        </p:nvSpPr>
        <p:spPr/>
        <p:txBody>
          <a:bodyPr/>
          <a:lstStyle/>
          <a:p>
            <a:fld id="{A4CE96ED-4679-4AC6-AAFC-7EA8D3ECC3E9}" type="datetime1">
              <a:rPr lang="ru-RU" smtClean="0"/>
              <a:pPr/>
              <a:t>21.11.2017</a:t>
            </a:fld>
            <a:endParaRPr lang="ru-RU"/>
          </a:p>
        </p:txBody>
      </p:sp>
      <p:sp>
        <p:nvSpPr>
          <p:cNvPr id="8" name="Номер слайда 7"/>
          <p:cNvSpPr>
            <a:spLocks noGrp="1"/>
          </p:cNvSpPr>
          <p:nvPr>
            <p:ph type="sldNum" sz="quarter" idx="12"/>
          </p:nvPr>
        </p:nvSpPr>
        <p:spPr/>
        <p:txBody>
          <a:bodyPr/>
          <a:lstStyle/>
          <a:p>
            <a:fld id="{2CCD68BD-9E44-4B3A-AAA5-5D8E14298428}" type="slidenum">
              <a:rPr lang="ru-RU" smtClean="0"/>
              <a:pPr/>
              <a:t>13</a:t>
            </a:fld>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052736"/>
            <a:ext cx="6912768" cy="792088"/>
          </a:xfrm>
        </p:spPr>
        <p:txBody>
          <a:bodyPr>
            <a:normAutofit fontScale="90000"/>
          </a:bodyPr>
          <a:lstStyle/>
          <a:p>
            <a:r>
              <a:rPr lang="ru-RU" sz="2700" b="1" i="1" dirty="0" smtClean="0">
                <a:solidFill>
                  <a:schemeClr val="tx2">
                    <a:lumMod val="75000"/>
                  </a:schemeClr>
                </a:solidFill>
                <a:latin typeface="Monotype Corsiva" pitchFamily="66" charset="0"/>
              </a:rPr>
              <a:t>И</a:t>
            </a:r>
            <a:r>
              <a:rPr lang="ru-RU" sz="2700" b="1" dirty="0" smtClean="0">
                <a:solidFill>
                  <a:schemeClr val="tx2">
                    <a:lumMod val="75000"/>
                  </a:schemeClr>
                </a:solidFill>
                <a:latin typeface="Monotype Corsiva" pitchFamily="66" charset="0"/>
              </a:rPr>
              <a:t>зостудия  «Отражение» . </a:t>
            </a:r>
            <a:br>
              <a:rPr lang="ru-RU" sz="2700" b="1" dirty="0" smtClean="0">
                <a:solidFill>
                  <a:schemeClr val="tx2">
                    <a:lumMod val="75000"/>
                  </a:schemeClr>
                </a:solidFill>
                <a:latin typeface="Monotype Corsiva" pitchFamily="66" charset="0"/>
              </a:rPr>
            </a:br>
            <a:r>
              <a:rPr lang="ru-RU" sz="2700" b="1" dirty="0" smtClean="0">
                <a:solidFill>
                  <a:schemeClr val="tx2">
                    <a:lumMod val="75000"/>
                  </a:schemeClr>
                </a:solidFill>
                <a:latin typeface="Monotype Corsiva" pitchFamily="66" charset="0"/>
              </a:rPr>
              <a:t>Педагог</a:t>
            </a:r>
            <a:r>
              <a:rPr lang="en-US" sz="2700" b="1" dirty="0" smtClean="0">
                <a:solidFill>
                  <a:schemeClr val="tx2">
                    <a:lumMod val="75000"/>
                  </a:schemeClr>
                </a:solidFill>
                <a:latin typeface="Monotype Corsiva" pitchFamily="66" charset="0"/>
              </a:rPr>
              <a:t>:</a:t>
            </a:r>
            <a:r>
              <a:rPr lang="ru-RU" sz="2700" b="1" dirty="0" smtClean="0">
                <a:solidFill>
                  <a:schemeClr val="tx2">
                    <a:lumMod val="75000"/>
                  </a:schemeClr>
                </a:solidFill>
                <a:latin typeface="Monotype Corsiva" pitchFamily="66" charset="0"/>
              </a:rPr>
              <a:t> </a:t>
            </a:r>
            <a:r>
              <a:rPr lang="ru-RU" sz="2700" b="1" dirty="0" err="1" smtClean="0">
                <a:solidFill>
                  <a:schemeClr val="tx2">
                    <a:lumMod val="75000"/>
                  </a:schemeClr>
                </a:solidFill>
                <a:latin typeface="Monotype Corsiva" pitchFamily="66" charset="0"/>
              </a:rPr>
              <a:t>Черемхина</a:t>
            </a:r>
            <a:r>
              <a:rPr lang="ru-RU" sz="2700" b="1" dirty="0" smtClean="0">
                <a:solidFill>
                  <a:schemeClr val="tx2">
                    <a:lumMod val="75000"/>
                  </a:schemeClr>
                </a:solidFill>
                <a:latin typeface="Monotype Corsiva" pitchFamily="66" charset="0"/>
              </a:rPr>
              <a:t>  Яна </a:t>
            </a:r>
            <a:r>
              <a:rPr lang="ru-RU" sz="2700" b="1" dirty="0" err="1" smtClean="0">
                <a:solidFill>
                  <a:schemeClr val="tx2">
                    <a:lumMod val="75000"/>
                  </a:schemeClr>
                </a:solidFill>
                <a:latin typeface="Monotype Corsiva" pitchFamily="66" charset="0"/>
              </a:rPr>
              <a:t>Алеговна</a:t>
            </a:r>
            <a:r>
              <a:rPr lang="ru-RU" sz="2700" b="1" dirty="0" smtClean="0">
                <a:solidFill>
                  <a:schemeClr val="tx2">
                    <a:lumMod val="75000"/>
                  </a:schemeClr>
                </a:solidFill>
                <a:latin typeface="Monotype Corsiva" pitchFamily="66" charset="0"/>
              </a:rPr>
              <a:t> </a:t>
            </a:r>
            <a:r>
              <a:rPr lang="ru-RU" sz="2700" b="1" i="1" dirty="0" smtClean="0">
                <a:solidFill>
                  <a:schemeClr val="tx2">
                    <a:lumMod val="75000"/>
                  </a:schemeClr>
                </a:solidFill>
                <a:latin typeface="Monotype Corsiva" pitchFamily="66" charset="0"/>
              </a:rPr>
              <a:t>	</a:t>
            </a:r>
            <a:br>
              <a:rPr lang="ru-RU" sz="2700" b="1" i="1" dirty="0" smtClean="0">
                <a:solidFill>
                  <a:schemeClr val="tx2">
                    <a:lumMod val="75000"/>
                  </a:schemeClr>
                </a:solidFill>
                <a:latin typeface="Monotype Corsiva" pitchFamily="66" charset="0"/>
              </a:rPr>
            </a:br>
            <a:r>
              <a:rPr lang="ru-RU" b="1" i="1" dirty="0" smtClean="0">
                <a:solidFill>
                  <a:schemeClr val="tx2">
                    <a:lumMod val="75000"/>
                  </a:schemeClr>
                </a:solidFill>
                <a:latin typeface="Monotype Corsiva" pitchFamily="66" charset="0"/>
              </a:rPr>
              <a:t/>
            </a:r>
            <a:br>
              <a:rPr lang="ru-RU" b="1" i="1" dirty="0" smtClean="0">
                <a:solidFill>
                  <a:schemeClr val="tx2">
                    <a:lumMod val="75000"/>
                  </a:schemeClr>
                </a:solidFill>
                <a:latin typeface="Monotype Corsiva" pitchFamily="66" charset="0"/>
              </a:rPr>
            </a:br>
            <a:endParaRPr lang="ru-RU" b="1" i="1" dirty="0">
              <a:solidFill>
                <a:schemeClr val="tx2">
                  <a:lumMod val="75000"/>
                </a:schemeClr>
              </a:solidFill>
              <a:latin typeface="Monotype Corsiva" pitchFamily="66" charset="0"/>
            </a:endParaRPr>
          </a:p>
        </p:txBody>
      </p:sp>
      <p:pic>
        <p:nvPicPr>
          <p:cNvPr id="1026" name="Picture 2" descr="C:\Users\user\Desktop\С рабочего стола\П Р О Е К Т Ы\Проект ОД ЦТиО\19.05.2017 А талантов СПб\ХПО\Черемхина ФОТО\1. Гапоненко Дарья.jpg"/>
          <p:cNvPicPr>
            <a:picLocks noGrp="1" noChangeAspect="1" noChangeArrowheads="1"/>
          </p:cNvPicPr>
          <p:nvPr>
            <p:ph idx="1"/>
          </p:nvPr>
        </p:nvPicPr>
        <p:blipFill>
          <a:blip r:embed="rId2" cstate="print"/>
          <a:srcRect/>
          <a:stretch>
            <a:fillRect/>
          </a:stretch>
        </p:blipFill>
        <p:spPr bwMode="auto">
          <a:xfrm>
            <a:off x="6516216" y="332656"/>
            <a:ext cx="2371356" cy="26251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7" name="Picture 3" descr="C:\Users\user\Desktop\С рабочего стола\П Р О Е К Т Ы\Проект ОД ЦТиО\19.05.2017 А талантов СПб\ХПО\Черемхина ФОТО\2 работа Кустодиев выставка Россия далёкая и близкая.jpg"/>
          <p:cNvPicPr>
            <a:picLocks noChangeAspect="1" noChangeArrowheads="1"/>
          </p:cNvPicPr>
          <p:nvPr/>
        </p:nvPicPr>
        <p:blipFill>
          <a:blip r:embed="rId3" cstate="print"/>
          <a:srcRect/>
          <a:stretch>
            <a:fillRect/>
          </a:stretch>
        </p:blipFill>
        <p:spPr bwMode="auto">
          <a:xfrm>
            <a:off x="4139952" y="1628800"/>
            <a:ext cx="2109339" cy="2880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8" name="Picture 4" descr="C:\Users\user\Desktop\С рабочего стола\П Р О Е К Т Ы\Проект ОД ЦТиО\19.05.2017 А талантов СПб\ХПО\Черемхина ФОТО\7 работа Линия жизни.jpg"/>
          <p:cNvPicPr>
            <a:picLocks noChangeAspect="1" noChangeArrowheads="1"/>
          </p:cNvPicPr>
          <p:nvPr/>
        </p:nvPicPr>
        <p:blipFill>
          <a:blip r:embed="rId4" cstate="print"/>
          <a:srcRect/>
          <a:stretch>
            <a:fillRect/>
          </a:stretch>
        </p:blipFill>
        <p:spPr bwMode="auto">
          <a:xfrm>
            <a:off x="179343" y="1340768"/>
            <a:ext cx="3673843" cy="2448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4" name="Picture 2" descr="C:\Users\user\Desktop\С рабочего стола\П Р О Е К Т Ы\Проект ОД ЦТиО\19.05.2017 А талантов СПб\ХПО\Черемхина ФОТО\9 выставка Моё отражение Галерея Линия жизни.jpg"/>
          <p:cNvPicPr>
            <a:picLocks noChangeAspect="1" noChangeArrowheads="1"/>
          </p:cNvPicPr>
          <p:nvPr/>
        </p:nvPicPr>
        <p:blipFill>
          <a:blip r:embed="rId5" cstate="print"/>
          <a:srcRect/>
          <a:stretch>
            <a:fillRect/>
          </a:stretch>
        </p:blipFill>
        <p:spPr bwMode="auto">
          <a:xfrm>
            <a:off x="251520" y="4005064"/>
            <a:ext cx="3647137" cy="2430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5" name="Picture 3" descr="C:\Users\user\Desktop\С рабочего стола\П Р О Е К Т Ы\Проект ОД ЦТиО\19.05.2017 А талантов СПб\ХПО\Черемхина ФОТО\3 Награждение Кино, наука, техника и искусство Союз художников.jpg"/>
          <p:cNvPicPr>
            <a:picLocks noChangeAspect="1" noChangeArrowheads="1"/>
          </p:cNvPicPr>
          <p:nvPr/>
        </p:nvPicPr>
        <p:blipFill>
          <a:blip r:embed="rId6" cstate="print"/>
          <a:srcRect/>
          <a:stretch>
            <a:fillRect/>
          </a:stretch>
        </p:blipFill>
        <p:spPr bwMode="auto">
          <a:xfrm>
            <a:off x="6516216" y="3212976"/>
            <a:ext cx="2160240" cy="23451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Прямоугольник 7"/>
          <p:cNvSpPr/>
          <p:nvPr/>
        </p:nvSpPr>
        <p:spPr>
          <a:xfrm>
            <a:off x="4067944" y="4721662"/>
            <a:ext cx="2232248" cy="954107"/>
          </a:xfrm>
          <a:prstGeom prst="rect">
            <a:avLst/>
          </a:prstGeom>
        </p:spPr>
        <p:txBody>
          <a:bodyPr wrap="square">
            <a:spAutoFit/>
          </a:bodyPr>
          <a:lstStyle/>
          <a:p>
            <a:pPr algn="ctr"/>
            <a:r>
              <a:rPr lang="ru-RU" sz="2800" b="1" i="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Гапоненко Дарья </a:t>
            </a:r>
            <a:endParaRPr lang="ru-RU" sz="2800" dirty="0">
              <a:solidFill>
                <a:schemeClr val="accent2">
                  <a:lumMod val="50000"/>
                </a:schemeClr>
              </a:solidFill>
              <a:effectLst>
                <a:outerShdw blurRad="38100" dist="38100" dir="2700000" algn="tl">
                  <a:srgbClr val="000000">
                    <a:alpha val="43137"/>
                  </a:srgbClr>
                </a:outerShdw>
              </a:effectLst>
            </a:endParaRPr>
          </a:p>
        </p:txBody>
      </p:sp>
      <p:sp>
        <p:nvSpPr>
          <p:cNvPr id="9" name="Дата 8"/>
          <p:cNvSpPr>
            <a:spLocks noGrp="1"/>
          </p:cNvSpPr>
          <p:nvPr>
            <p:ph type="dt" sz="half" idx="10"/>
          </p:nvPr>
        </p:nvSpPr>
        <p:spPr/>
        <p:txBody>
          <a:bodyPr/>
          <a:lstStyle/>
          <a:p>
            <a:fld id="{6B267B2F-6675-4259-8CB5-FC72DA384A80}" type="datetime1">
              <a:rPr lang="ru-RU" smtClean="0"/>
              <a:pPr/>
              <a:t>21.11.2017</a:t>
            </a:fld>
            <a:endParaRPr lang="ru-RU"/>
          </a:p>
        </p:txBody>
      </p:sp>
      <p:sp>
        <p:nvSpPr>
          <p:cNvPr id="10" name="Номер слайда 9"/>
          <p:cNvSpPr>
            <a:spLocks noGrp="1"/>
          </p:cNvSpPr>
          <p:nvPr>
            <p:ph type="sldNum" sz="quarter" idx="12"/>
          </p:nvPr>
        </p:nvSpPr>
        <p:spPr/>
        <p:txBody>
          <a:bodyPr/>
          <a:lstStyle/>
          <a:p>
            <a:fld id="{2CCD68BD-9E44-4B3A-AAA5-5D8E14298428}" type="slidenum">
              <a:rPr lang="ru-RU" smtClean="0"/>
              <a:pPr/>
              <a:t>14</a:t>
            </a:fld>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35896" y="274638"/>
            <a:ext cx="5256584" cy="5386610"/>
          </a:xfrm>
        </p:spPr>
        <p:txBody>
          <a:bodyPr>
            <a:normAutofit fontScale="90000"/>
          </a:bodyPr>
          <a:lstStyle/>
          <a:p>
            <a:r>
              <a:rPr lang="ru-RU" sz="2000" dirty="0" smtClean="0"/>
              <a:t/>
            </a:r>
            <a:br>
              <a:rPr lang="ru-RU" sz="2000" dirty="0" smtClean="0"/>
            </a:br>
            <a:r>
              <a:rPr lang="ru-RU" sz="2000" dirty="0" smtClean="0"/>
              <a:t> </a:t>
            </a:r>
            <a:br>
              <a:rPr lang="ru-RU" sz="2000" dirty="0" smtClean="0"/>
            </a:br>
            <a:r>
              <a:rPr lang="ru-RU" sz="2000" b="1" dirty="0" smtClean="0">
                <a:solidFill>
                  <a:srgbClr val="000066"/>
                </a:solidFill>
                <a:effectLst>
                  <a:outerShdw blurRad="38100" dist="38100" dir="2700000" algn="tl">
                    <a:srgbClr val="000000">
                      <a:alpha val="43137"/>
                    </a:srgbClr>
                  </a:outerShdw>
                </a:effectLst>
                <a:latin typeface="Monotype Corsiva" pitchFamily="66" charset="0"/>
              </a:rPr>
              <a:t>ПОБЕДИТЕЛЬ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r>
              <a:rPr lang="ru-RU" sz="2000" dirty="0" smtClean="0">
                <a:solidFill>
                  <a:srgbClr val="000066"/>
                </a:solidFill>
                <a:effectLst>
                  <a:outerShdw blurRad="38100" dist="38100" dir="2700000" algn="tl">
                    <a:srgbClr val="000000">
                      <a:alpha val="43137"/>
                    </a:srgbClr>
                  </a:outerShdw>
                </a:effectLst>
                <a:latin typeface="Monotype Corsiva" pitchFamily="66" charset="0"/>
              </a:rPr>
              <a:t>МУЗЫКАЛЬНОГО КОНКУРСА </a:t>
            </a:r>
            <a:br>
              <a:rPr lang="ru-RU" sz="2000" dirty="0" smtClean="0">
                <a:solidFill>
                  <a:srgbClr val="000066"/>
                </a:solidFill>
                <a:effectLst>
                  <a:outerShdw blurRad="38100" dist="38100" dir="2700000" algn="tl">
                    <a:srgbClr val="000000">
                      <a:alpha val="43137"/>
                    </a:srgbClr>
                  </a:outerShdw>
                </a:effectLst>
                <a:latin typeface="Monotype Corsiva" pitchFamily="66" charset="0"/>
              </a:rPr>
            </a:br>
            <a:r>
              <a:rPr lang="ru-RU" sz="2000" dirty="0" smtClean="0">
                <a:solidFill>
                  <a:srgbClr val="000066"/>
                </a:solidFill>
                <a:effectLst>
                  <a:outerShdw blurRad="38100" dist="38100" dir="2700000" algn="tl">
                    <a:srgbClr val="000000">
                      <a:alpha val="43137"/>
                    </a:srgbClr>
                  </a:outerShdw>
                </a:effectLst>
                <a:latin typeface="Monotype Corsiva" pitchFamily="66" charset="0"/>
              </a:rPr>
              <a:t>«ФРУНЗЕНСКАЯ ВОЛНА»</a:t>
            </a:r>
            <a:r>
              <a:rPr lang="ru-RU" sz="2000" b="1" dirty="0" smtClean="0">
                <a:solidFill>
                  <a:srgbClr val="000066"/>
                </a:solidFill>
                <a:effectLst>
                  <a:outerShdw blurRad="38100" dist="38100" dir="2700000" algn="tl">
                    <a:srgbClr val="000000">
                      <a:alpha val="43137"/>
                    </a:srgbClr>
                  </a:outerShdw>
                </a:effectLst>
                <a:latin typeface="Monotype Corsiva" pitchFamily="66" charset="0"/>
              </a:rPr>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r>
              <a:rPr lang="ru-RU" sz="2000" dirty="0" smtClean="0">
                <a:solidFill>
                  <a:srgbClr val="000066"/>
                </a:solidFill>
                <a:effectLst>
                  <a:outerShdw blurRad="38100" dist="38100" dir="2700000" algn="tl">
                    <a:srgbClr val="000000">
                      <a:alpha val="43137"/>
                    </a:srgbClr>
                  </a:outerShdw>
                </a:effectLst>
                <a:latin typeface="Monotype Corsiva" pitchFamily="66" charset="0"/>
              </a:rPr>
              <a:t>РАЙОННОГО МОЛОДЁЖНОГО ФЕСТИВАЛЯ</a:t>
            </a:r>
            <a:r>
              <a:rPr lang="ru-RU" dirty="0" smtClean="0">
                <a:solidFill>
                  <a:srgbClr val="000066"/>
                </a:solidFill>
                <a:effectLst>
                  <a:outerShdw blurRad="38100" dist="38100" dir="2700000" algn="tl">
                    <a:srgbClr val="000000">
                      <a:alpha val="43137"/>
                    </a:srgbClr>
                  </a:outerShdw>
                </a:effectLst>
                <a:latin typeface="Monotype Corsiva" pitchFamily="66" charset="0"/>
              </a:rPr>
              <a:t/>
            </a:r>
            <a:br>
              <a:rPr lang="ru-RU" dirty="0" smtClean="0">
                <a:solidFill>
                  <a:srgbClr val="000066"/>
                </a:solidFill>
                <a:effectLst>
                  <a:outerShdw blurRad="38100" dist="38100" dir="2700000" algn="tl">
                    <a:srgbClr val="000000">
                      <a:alpha val="43137"/>
                    </a:srgbClr>
                  </a:outerShdw>
                </a:effectLst>
                <a:latin typeface="Monotype Corsiva" pitchFamily="66" charset="0"/>
              </a:rPr>
            </a:br>
            <a:r>
              <a:rPr lang="ru-RU" sz="2000" dirty="0" smtClean="0">
                <a:solidFill>
                  <a:srgbClr val="000066"/>
                </a:solidFill>
                <a:effectLst>
                  <a:outerShdw blurRad="38100" dist="38100" dir="2700000" algn="tl">
                    <a:srgbClr val="000000">
                      <a:alpha val="43137"/>
                    </a:srgbClr>
                  </a:outerShdw>
                </a:effectLst>
                <a:latin typeface="Monotype Corsiva" pitchFamily="66" charset="0"/>
              </a:rPr>
              <a:t>«В СОГЛЛАСИИ – БУДУЩЕЕ, </a:t>
            </a:r>
            <a:br>
              <a:rPr lang="ru-RU" sz="2000" dirty="0" smtClean="0">
                <a:solidFill>
                  <a:srgbClr val="000066"/>
                </a:solidFill>
                <a:effectLst>
                  <a:outerShdw blurRad="38100" dist="38100" dir="2700000" algn="tl">
                    <a:srgbClr val="000000">
                      <a:alpha val="43137"/>
                    </a:srgbClr>
                  </a:outerShdw>
                </a:effectLst>
                <a:latin typeface="Monotype Corsiva" pitchFamily="66" charset="0"/>
              </a:rPr>
            </a:br>
            <a:r>
              <a:rPr lang="ru-RU" sz="2000" dirty="0" smtClean="0">
                <a:solidFill>
                  <a:srgbClr val="000066"/>
                </a:solidFill>
                <a:effectLst>
                  <a:outerShdw blurRad="38100" dist="38100" dir="2700000" algn="tl">
                    <a:srgbClr val="000000">
                      <a:alpha val="43137"/>
                    </a:srgbClr>
                  </a:outerShdw>
                </a:effectLst>
                <a:latin typeface="Monotype Corsiva" pitchFamily="66" charset="0"/>
              </a:rPr>
              <a:t>В ЕДИНСТВЕ – ЖИЗНЬ!»  </a:t>
            </a:r>
            <a:r>
              <a:rPr lang="ru-RU" sz="2000" b="1" dirty="0" smtClean="0">
                <a:solidFill>
                  <a:srgbClr val="000066"/>
                </a:solidFill>
                <a:effectLst>
                  <a:outerShdw blurRad="38100" dist="38100" dir="2700000" algn="tl">
                    <a:srgbClr val="000000">
                      <a:alpha val="43137"/>
                    </a:srgbClr>
                  </a:outerShdw>
                </a:effectLst>
                <a:latin typeface="Monotype Corsiva" pitchFamily="66" charset="0"/>
              </a:rPr>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r>
              <a:rPr lang="ru-RU" sz="2000" b="1" dirty="0" smtClean="0">
                <a:solidFill>
                  <a:srgbClr val="000066"/>
                </a:solidFill>
                <a:effectLst>
                  <a:outerShdw blurRad="38100" dist="38100" dir="2700000" algn="tl">
                    <a:srgbClr val="000000">
                      <a:alpha val="43137"/>
                    </a:srgbClr>
                  </a:outerShdw>
                </a:effectLst>
                <a:latin typeface="Monotype Corsiva" pitchFamily="66" charset="0"/>
              </a:rPr>
              <a:t>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r>
              <a:rPr lang="ru-RU" sz="2000" b="1" dirty="0" smtClean="0">
                <a:solidFill>
                  <a:srgbClr val="000066"/>
                </a:solidFill>
                <a:effectLst>
                  <a:outerShdw blurRad="38100" dist="38100" dir="2700000" algn="tl">
                    <a:srgbClr val="000000">
                      <a:alpha val="43137"/>
                    </a:srgbClr>
                  </a:outerShdw>
                </a:effectLst>
                <a:latin typeface="Monotype Corsiva" pitchFamily="66" charset="0"/>
              </a:rPr>
              <a:t>ЛАУРЕАТ </a:t>
            </a:r>
            <a:r>
              <a:rPr lang="ru-RU" sz="2000" dirty="0" smtClean="0">
                <a:solidFill>
                  <a:srgbClr val="000066"/>
                </a:solidFill>
                <a:effectLst>
                  <a:outerShdw blurRad="38100" dist="38100" dir="2700000" algn="tl">
                    <a:srgbClr val="000000">
                      <a:alpha val="43137"/>
                    </a:srgbClr>
                  </a:outerShdw>
                </a:effectLst>
                <a:latin typeface="Monotype Corsiva" pitchFamily="66" charset="0"/>
              </a:rPr>
              <a:t>РАЙОННОГО КОНКУРСА ТВОРЧЕСКИХ СЕМЕЙ «МЫ СЛАВИМ ТЕХ, КТО ДАРИТ ЖИЗНЬ»</a:t>
            </a:r>
            <a:br>
              <a:rPr lang="ru-RU" sz="2000" dirty="0" smtClean="0">
                <a:solidFill>
                  <a:srgbClr val="000066"/>
                </a:solidFill>
                <a:effectLst>
                  <a:outerShdw blurRad="38100" dist="38100" dir="2700000" algn="tl">
                    <a:srgbClr val="000000">
                      <a:alpha val="43137"/>
                    </a:srgbClr>
                  </a:outerShdw>
                </a:effectLst>
                <a:latin typeface="Monotype Corsiva" pitchFamily="66" charset="0"/>
              </a:rPr>
            </a:br>
            <a:r>
              <a:rPr lang="ru-RU" sz="2000" dirty="0" smtClean="0">
                <a:solidFill>
                  <a:srgbClr val="000066"/>
                </a:solidFill>
                <a:effectLst>
                  <a:outerShdw blurRad="38100" dist="38100" dir="2700000" algn="tl">
                    <a:srgbClr val="000000">
                      <a:alpha val="43137"/>
                    </a:srgbClr>
                  </a:outerShdw>
                </a:effectLst>
                <a:latin typeface="Monotype Corsiva" pitchFamily="66" charset="0"/>
              </a:rPr>
              <a:t>Номинация: «ЭСТРАДНЫЙ ВОКАЛ»</a:t>
            </a:r>
            <a:r>
              <a:rPr lang="ru-RU" sz="2000" b="1" dirty="0" smtClean="0">
                <a:solidFill>
                  <a:srgbClr val="000066"/>
                </a:solidFill>
                <a:effectLst>
                  <a:outerShdw blurRad="38100" dist="38100" dir="2700000" algn="tl">
                    <a:srgbClr val="000000">
                      <a:alpha val="43137"/>
                    </a:srgbClr>
                  </a:outerShdw>
                </a:effectLst>
                <a:latin typeface="Monotype Corsiva" pitchFamily="66" charset="0"/>
              </a:rPr>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r>
              <a:rPr lang="ru-RU" sz="2000" b="1" dirty="0" smtClean="0">
                <a:solidFill>
                  <a:srgbClr val="000066"/>
                </a:solidFill>
                <a:effectLst>
                  <a:outerShdw blurRad="38100" dist="38100" dir="2700000" algn="tl">
                    <a:srgbClr val="000000">
                      <a:alpha val="43137"/>
                    </a:srgbClr>
                  </a:outerShdw>
                </a:effectLst>
                <a:latin typeface="Monotype Corsiva" pitchFamily="66" charset="0"/>
              </a:rPr>
              <a:t>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r>
              <a:rPr lang="ru-RU" sz="20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ПОБЕДИТЕЛЬ </a:t>
            </a:r>
            <a:r>
              <a:rPr lang="ru-RU" sz="2000"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РАЙОННОГО ЭТАПА</a:t>
            </a:r>
            <a:br>
              <a:rPr lang="ru-RU" sz="2000"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br>
            <a:r>
              <a:rPr lang="ru-RU" sz="2000"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ВСЕРОССИЙСКОЙ ОЛИМПИАДЫ ШКОЛЬНИКОВ</a:t>
            </a:r>
            <a:br>
              <a:rPr lang="ru-RU" sz="2000"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br>
            <a:r>
              <a:rPr lang="ru-RU" sz="2000"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ПО  ПРЕДМЕТУ «МИРОВА Я  И   ХУДОЖЕСТВЕННАЯ КУЛЬТУРА»</a:t>
            </a:r>
            <a:r>
              <a:rPr lang="ru-RU" sz="2000" b="1" dirty="0" smtClean="0">
                <a:solidFill>
                  <a:srgbClr val="000066"/>
                </a:solidFill>
                <a:effectLst>
                  <a:outerShdw blurRad="38100" dist="38100" dir="2700000" algn="tl">
                    <a:srgbClr val="000000">
                      <a:alpha val="43137"/>
                    </a:srgbClr>
                  </a:outerShdw>
                </a:effectLst>
                <a:latin typeface="Monotype Corsiva" pitchFamily="66" charset="0"/>
              </a:rPr>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r>
              <a:rPr lang="ru-RU" sz="2000" b="1" dirty="0" smtClean="0">
                <a:solidFill>
                  <a:srgbClr val="000066"/>
                </a:solidFill>
                <a:effectLst>
                  <a:outerShdw blurRad="38100" dist="38100" dir="2700000" algn="tl">
                    <a:srgbClr val="000000">
                      <a:alpha val="43137"/>
                    </a:srgbClr>
                  </a:outerShdw>
                </a:effectLst>
                <a:latin typeface="Monotype Corsiva" pitchFamily="66" charset="0"/>
              </a:rPr>
              <a:t>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r>
              <a:rPr lang="ru-RU" sz="2000" b="1" dirty="0" smtClean="0">
                <a:solidFill>
                  <a:srgbClr val="000066"/>
                </a:solidFill>
                <a:effectLst>
                  <a:outerShdw blurRad="38100" dist="38100" dir="2700000" algn="tl">
                    <a:srgbClr val="000000">
                      <a:alpha val="43137"/>
                    </a:srgbClr>
                  </a:outerShdw>
                </a:effectLst>
                <a:latin typeface="Monotype Corsiva" pitchFamily="66" charset="0"/>
              </a:rPr>
              <a:t>ЛАУРЕАТ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r>
              <a:rPr lang="ru-RU" sz="2000" dirty="0" smtClean="0">
                <a:solidFill>
                  <a:srgbClr val="000066"/>
                </a:solidFill>
                <a:effectLst>
                  <a:outerShdw blurRad="38100" dist="38100" dir="2700000" algn="tl">
                    <a:srgbClr val="000000">
                      <a:alpha val="43137"/>
                    </a:srgbClr>
                  </a:outerShdw>
                </a:effectLst>
                <a:latin typeface="Monotype Corsiva" pitchFamily="66" charset="0"/>
              </a:rPr>
              <a:t> ФЕСТИВАЛЯ  «ИЗМЕНИ МИР К ЛУЧШЕМУ»</a:t>
            </a:r>
            <a:br>
              <a:rPr lang="ru-RU" sz="2000" dirty="0" smtClean="0">
                <a:solidFill>
                  <a:srgbClr val="000066"/>
                </a:solidFill>
                <a:effectLst>
                  <a:outerShdw blurRad="38100" dist="38100" dir="2700000" algn="tl">
                    <a:srgbClr val="000000">
                      <a:alpha val="43137"/>
                    </a:srgbClr>
                  </a:outerShdw>
                </a:effectLst>
                <a:latin typeface="Monotype Corsiva" pitchFamily="66" charset="0"/>
              </a:rPr>
            </a:br>
            <a:r>
              <a:rPr lang="ru-RU" sz="2000" dirty="0" smtClean="0">
                <a:solidFill>
                  <a:srgbClr val="000066"/>
                </a:solidFill>
                <a:effectLst>
                  <a:outerShdw blurRad="38100" dist="38100" dir="2700000" algn="tl">
                    <a:srgbClr val="000000">
                      <a:alpha val="43137"/>
                    </a:srgbClr>
                  </a:outerShdw>
                </a:effectLst>
                <a:latin typeface="Monotype Corsiva" pitchFamily="66" charset="0"/>
              </a:rPr>
              <a:t>В НОМИНАЦИЯ: ВОКАЛ - «НАШИ  НАДЕЖДЫ»</a:t>
            </a:r>
            <a:r>
              <a:rPr lang="ru-RU" sz="2000" b="1" dirty="0" smtClean="0">
                <a:solidFill>
                  <a:srgbClr val="000066"/>
                </a:solidFill>
                <a:effectLst>
                  <a:outerShdw blurRad="38100" dist="38100" dir="2700000" algn="tl">
                    <a:srgbClr val="000000">
                      <a:alpha val="43137"/>
                    </a:srgbClr>
                  </a:outerShdw>
                </a:effectLst>
                <a:latin typeface="Monotype Corsiva" pitchFamily="66" charset="0"/>
              </a:rPr>
              <a:t/>
            </a:r>
            <a:br>
              <a:rPr lang="ru-RU" sz="2000" b="1" dirty="0" smtClean="0">
                <a:solidFill>
                  <a:srgbClr val="000066"/>
                </a:solidFill>
                <a:effectLst>
                  <a:outerShdw blurRad="38100" dist="38100" dir="2700000" algn="tl">
                    <a:srgbClr val="000000">
                      <a:alpha val="43137"/>
                    </a:srgbClr>
                  </a:outerShdw>
                </a:effectLst>
                <a:latin typeface="Monotype Corsiva" pitchFamily="66" charset="0"/>
              </a:rPr>
            </a:br>
            <a:endParaRPr lang="ru-RU" sz="2000" b="1" dirty="0">
              <a:solidFill>
                <a:srgbClr val="000066"/>
              </a:solidFill>
              <a:effectLst>
                <a:outerShdw blurRad="38100" dist="38100" dir="2700000" algn="tl">
                  <a:srgbClr val="000000">
                    <a:alpha val="43137"/>
                  </a:srgbClr>
                </a:outerShdw>
              </a:effectLst>
              <a:latin typeface="Monotype Corsiva" pitchFamily="66" charset="0"/>
            </a:endParaRPr>
          </a:p>
        </p:txBody>
      </p:sp>
      <p:pic>
        <p:nvPicPr>
          <p:cNvPr id="1026" name="Picture 2" descr="C:\Users\user\Desktop\С рабочего стола\П Р О Е К Т Ы\Проект ОД ЦТиО\19.05.2017 А талантов СПб\МДО\Донникова Анфиса\7W7A0496.jpg"/>
          <p:cNvPicPr>
            <a:picLocks noGrp="1" noChangeAspect="1" noChangeArrowheads="1"/>
          </p:cNvPicPr>
          <p:nvPr>
            <p:ph idx="1"/>
          </p:nvPr>
        </p:nvPicPr>
        <p:blipFill>
          <a:blip r:embed="rId2" cstate="print"/>
          <a:srcRect/>
          <a:stretch>
            <a:fillRect/>
          </a:stretch>
        </p:blipFill>
        <p:spPr bwMode="auto">
          <a:xfrm>
            <a:off x="323528" y="404664"/>
            <a:ext cx="3156577" cy="32012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0" y="4149080"/>
            <a:ext cx="3923927" cy="1815882"/>
          </a:xfrm>
          <a:prstGeom prst="rect">
            <a:avLst/>
          </a:prstGeom>
          <a:noFill/>
        </p:spPr>
        <p:txBody>
          <a:bodyPr wrap="square" rtlCol="0">
            <a:spAutoFit/>
          </a:bodyPr>
          <a:lstStyle/>
          <a:p>
            <a:pPr algn="ctr"/>
            <a:r>
              <a:rPr lang="ru-RU" sz="1600" b="1" dirty="0" err="1" smtClean="0">
                <a:solidFill>
                  <a:schemeClr val="accent2">
                    <a:lumMod val="50000"/>
                  </a:schemeClr>
                </a:solidFill>
                <a:effectLst>
                  <a:outerShdw blurRad="38100" dist="38100" dir="2700000" algn="tl">
                    <a:srgbClr val="000000">
                      <a:alpha val="43137"/>
                    </a:srgbClr>
                  </a:outerShdw>
                </a:effectLst>
              </a:rPr>
              <a:t>Донникова</a:t>
            </a:r>
            <a:r>
              <a:rPr lang="ru-RU" sz="1600" b="1" dirty="0" smtClean="0">
                <a:solidFill>
                  <a:schemeClr val="accent2">
                    <a:lumMod val="50000"/>
                  </a:schemeClr>
                </a:solidFill>
                <a:effectLst>
                  <a:outerShdw blurRad="38100" dist="38100" dir="2700000" algn="tl">
                    <a:srgbClr val="000000">
                      <a:alpha val="43137"/>
                    </a:srgbClr>
                  </a:outerShdw>
                </a:effectLst>
              </a:rPr>
              <a:t> Анфиса </a:t>
            </a:r>
            <a:r>
              <a:rPr lang="ru-RU" sz="1600" dirty="0" smtClean="0">
                <a:solidFill>
                  <a:schemeClr val="accent2">
                    <a:lumMod val="50000"/>
                  </a:schemeClr>
                </a:solidFill>
                <a:effectLst>
                  <a:outerShdw blurRad="38100" dist="38100" dir="2700000" algn="tl">
                    <a:srgbClr val="000000">
                      <a:alpha val="43137"/>
                    </a:srgbClr>
                  </a:outerShdw>
                </a:effectLst>
              </a:rPr>
              <a:t/>
            </a:r>
            <a:br>
              <a:rPr lang="ru-RU" sz="1600" dirty="0" smtClean="0">
                <a:solidFill>
                  <a:schemeClr val="accent2">
                    <a:lumMod val="50000"/>
                  </a:schemeClr>
                </a:solidFill>
                <a:effectLst>
                  <a:outerShdw blurRad="38100" dist="38100" dir="2700000" algn="tl">
                    <a:srgbClr val="000000">
                      <a:alpha val="43137"/>
                    </a:srgbClr>
                  </a:outerShdw>
                </a:effectLst>
              </a:rPr>
            </a:br>
            <a:r>
              <a:rPr lang="ru-RU" sz="1600" dirty="0" smtClean="0">
                <a:solidFill>
                  <a:schemeClr val="accent2">
                    <a:lumMod val="50000"/>
                  </a:schemeClr>
                </a:solidFill>
                <a:effectLst>
                  <a:outerShdw blurRad="38100" dist="38100" dir="2700000" algn="tl">
                    <a:srgbClr val="000000">
                      <a:alpha val="43137"/>
                    </a:srgbClr>
                  </a:outerShdw>
                </a:effectLst>
              </a:rPr>
              <a:t>учащаяся музыкально-драматической студии «</a:t>
            </a:r>
            <a:r>
              <a:rPr lang="en-US" sz="1600" dirty="0" smtClean="0">
                <a:solidFill>
                  <a:schemeClr val="accent2">
                    <a:lumMod val="50000"/>
                  </a:schemeClr>
                </a:solidFill>
                <a:effectLst>
                  <a:outerShdw blurRad="38100" dist="38100" dir="2700000" algn="tl">
                    <a:srgbClr val="000000">
                      <a:alpha val="43137"/>
                    </a:srgbClr>
                  </a:outerShdw>
                </a:effectLst>
              </a:rPr>
              <a:t>MOZART</a:t>
            </a:r>
            <a:r>
              <a:rPr lang="ru-RU" sz="1600" dirty="0" smtClean="0">
                <a:solidFill>
                  <a:schemeClr val="accent2">
                    <a:lumMod val="50000"/>
                  </a:schemeClr>
                </a:solidFill>
                <a:effectLst>
                  <a:outerShdw blurRad="38100" dist="38100" dir="2700000" algn="tl">
                    <a:srgbClr val="000000">
                      <a:alpha val="43137"/>
                    </a:srgbClr>
                  </a:outerShdw>
                </a:effectLst>
              </a:rPr>
              <a:t>»</a:t>
            </a:r>
            <a:br>
              <a:rPr lang="ru-RU" sz="1600" dirty="0" smtClean="0">
                <a:solidFill>
                  <a:schemeClr val="accent2">
                    <a:lumMod val="50000"/>
                  </a:schemeClr>
                </a:solidFill>
                <a:effectLst>
                  <a:outerShdw blurRad="38100" dist="38100" dir="2700000" algn="tl">
                    <a:srgbClr val="000000">
                      <a:alpha val="43137"/>
                    </a:srgbClr>
                  </a:outerShdw>
                </a:effectLst>
              </a:rPr>
            </a:br>
            <a:r>
              <a:rPr lang="ru-RU" sz="1600" dirty="0" smtClean="0">
                <a:solidFill>
                  <a:schemeClr val="accent2">
                    <a:lumMod val="50000"/>
                  </a:schemeClr>
                </a:solidFill>
                <a:effectLst>
                  <a:outerShdw blurRad="38100" dist="38100" dir="2700000" algn="tl">
                    <a:srgbClr val="000000">
                      <a:alpha val="43137"/>
                    </a:srgbClr>
                  </a:outerShdw>
                </a:effectLst>
              </a:rPr>
              <a:t>ГБУ ДО Центра творчества </a:t>
            </a:r>
          </a:p>
          <a:p>
            <a:pPr algn="ctr"/>
            <a:r>
              <a:rPr lang="ru-RU" sz="1600" dirty="0" smtClean="0">
                <a:solidFill>
                  <a:schemeClr val="accent2">
                    <a:lumMod val="50000"/>
                  </a:schemeClr>
                </a:solidFill>
                <a:effectLst>
                  <a:outerShdw blurRad="38100" dist="38100" dir="2700000" algn="tl">
                    <a:srgbClr val="000000">
                      <a:alpha val="43137"/>
                    </a:srgbClr>
                  </a:outerShdw>
                </a:effectLst>
              </a:rPr>
              <a:t>и образования </a:t>
            </a:r>
          </a:p>
          <a:p>
            <a:pPr algn="ctr"/>
            <a:r>
              <a:rPr lang="ru-RU" sz="1600" dirty="0" smtClean="0">
                <a:solidFill>
                  <a:schemeClr val="accent2">
                    <a:lumMod val="50000"/>
                  </a:schemeClr>
                </a:solidFill>
                <a:effectLst>
                  <a:outerShdw blurRad="38100" dist="38100" dir="2700000" algn="tl">
                    <a:srgbClr val="000000">
                      <a:alpha val="43137"/>
                    </a:srgbClr>
                  </a:outerShdw>
                </a:effectLst>
              </a:rPr>
              <a:t>Фрунзенского района</a:t>
            </a:r>
          </a:p>
          <a:p>
            <a:pPr algn="ctr"/>
            <a:r>
              <a:rPr lang="ru-RU" sz="1600" dirty="0" smtClean="0">
                <a:solidFill>
                  <a:schemeClr val="accent2">
                    <a:lumMod val="50000"/>
                  </a:schemeClr>
                </a:solidFill>
                <a:effectLst>
                  <a:outerShdw blurRad="38100" dist="38100" dir="2700000" algn="tl">
                    <a:srgbClr val="000000">
                      <a:alpha val="43137"/>
                    </a:srgbClr>
                  </a:outerShdw>
                </a:effectLst>
              </a:rPr>
              <a:t>Педагог</a:t>
            </a:r>
            <a:r>
              <a:rPr lang="en-US" sz="1600" dirty="0" smtClean="0">
                <a:solidFill>
                  <a:schemeClr val="accent2">
                    <a:lumMod val="50000"/>
                  </a:schemeClr>
                </a:solidFill>
                <a:effectLst>
                  <a:outerShdw blurRad="38100" dist="38100" dir="2700000" algn="tl">
                    <a:srgbClr val="000000">
                      <a:alpha val="43137"/>
                    </a:srgbClr>
                  </a:outerShdw>
                </a:effectLst>
              </a:rPr>
              <a:t>:</a:t>
            </a:r>
            <a:r>
              <a:rPr lang="ru-RU" sz="1600" dirty="0" smtClean="0">
                <a:solidFill>
                  <a:schemeClr val="accent2">
                    <a:lumMod val="50000"/>
                  </a:schemeClr>
                </a:solidFill>
                <a:effectLst>
                  <a:outerShdw blurRad="38100" dist="38100" dir="2700000" algn="tl">
                    <a:srgbClr val="000000">
                      <a:alpha val="43137"/>
                    </a:srgbClr>
                  </a:outerShdw>
                </a:effectLst>
              </a:rPr>
              <a:t> Донников Ю.А.</a:t>
            </a:r>
            <a:endParaRPr lang="ru-RU" sz="1600" dirty="0">
              <a:solidFill>
                <a:schemeClr val="accent2">
                  <a:lumMod val="50000"/>
                </a:schemeClr>
              </a:solidFill>
              <a:effectLst>
                <a:outerShdw blurRad="38100" dist="38100" dir="2700000" algn="tl">
                  <a:srgbClr val="000000">
                    <a:alpha val="43137"/>
                  </a:srgbClr>
                </a:outerShdw>
              </a:effectLst>
            </a:endParaRPr>
          </a:p>
        </p:txBody>
      </p:sp>
      <p:pic>
        <p:nvPicPr>
          <p:cNvPr id="6" name="Содержимое 3" descr="http://www.chpcpdx.org/images/Notes.jpg"/>
          <p:cNvPicPr>
            <a:picLocks/>
          </p:cNvPicPr>
          <p:nvPr/>
        </p:nvPicPr>
        <p:blipFill>
          <a:blip r:embed="rId3" cstate="print"/>
          <a:srcRect/>
          <a:stretch>
            <a:fillRect/>
          </a:stretch>
        </p:blipFill>
        <p:spPr bwMode="auto">
          <a:xfrm>
            <a:off x="2555776" y="476672"/>
            <a:ext cx="628286" cy="8249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Прямоугольник 6"/>
          <p:cNvSpPr/>
          <p:nvPr/>
        </p:nvSpPr>
        <p:spPr>
          <a:xfrm>
            <a:off x="395536" y="3789040"/>
            <a:ext cx="4104456" cy="369332"/>
          </a:xfrm>
          <a:prstGeom prst="rect">
            <a:avLst/>
          </a:prstGeom>
        </p:spPr>
        <p:txBody>
          <a:bodyPr wrap="square">
            <a:spAutoFit/>
          </a:bodyPr>
          <a:lstStyle/>
          <a:p>
            <a:r>
              <a:rPr lang="ru-RU" b="1" i="1" dirty="0" smtClean="0">
                <a:solidFill>
                  <a:schemeClr val="accent2">
                    <a:lumMod val="75000"/>
                  </a:schemeClr>
                </a:solidFill>
                <a:effectLst>
                  <a:outerShdw blurRad="38100" dist="38100" dir="2700000" algn="tl">
                    <a:srgbClr val="000000">
                      <a:alpha val="43137"/>
                    </a:srgbClr>
                  </a:outerShdw>
                </a:effectLst>
                <a:latin typeface="Monotype Corsiva" pitchFamily="66" charset="0"/>
              </a:rPr>
              <a:t>Музыкально-драматический  отдел</a:t>
            </a:r>
            <a:endParaRPr lang="ru-RU" dirty="0">
              <a:solidFill>
                <a:schemeClr val="accent2">
                  <a:lumMod val="75000"/>
                </a:schemeClr>
              </a:solidFill>
              <a:effectLst>
                <a:outerShdw blurRad="38100" dist="38100" dir="2700000" algn="tl">
                  <a:srgbClr val="000000">
                    <a:alpha val="43137"/>
                  </a:srgbClr>
                </a:outerShdw>
              </a:effectLst>
            </a:endParaRPr>
          </a:p>
        </p:txBody>
      </p:sp>
      <p:sp>
        <p:nvSpPr>
          <p:cNvPr id="8" name="Дата 7"/>
          <p:cNvSpPr>
            <a:spLocks noGrp="1"/>
          </p:cNvSpPr>
          <p:nvPr>
            <p:ph type="dt" sz="half" idx="10"/>
          </p:nvPr>
        </p:nvSpPr>
        <p:spPr/>
        <p:txBody>
          <a:bodyPr/>
          <a:lstStyle/>
          <a:p>
            <a:fld id="{5EA4B8C8-15C0-479A-A45A-2477378A4DF3}" type="datetime1">
              <a:rPr lang="ru-RU" smtClean="0"/>
              <a:pPr/>
              <a:t>21.11.2017</a:t>
            </a:fld>
            <a:endParaRPr lang="ru-RU"/>
          </a:p>
        </p:txBody>
      </p:sp>
      <p:sp>
        <p:nvSpPr>
          <p:cNvPr id="9" name="Номер слайда 8"/>
          <p:cNvSpPr>
            <a:spLocks noGrp="1"/>
          </p:cNvSpPr>
          <p:nvPr>
            <p:ph type="sldNum" sz="quarter" idx="12"/>
          </p:nvPr>
        </p:nvSpPr>
        <p:spPr/>
        <p:txBody>
          <a:bodyPr/>
          <a:lstStyle/>
          <a:p>
            <a:fld id="{2CCD68BD-9E44-4B3A-AAA5-5D8E14298428}" type="slidenum">
              <a:rPr lang="ru-RU" smtClean="0"/>
              <a:pPr/>
              <a:t>15</a:t>
            </a:fld>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user\Desktop\С рабочего стола\П Р О Е К Т Ы\Проект ОД ЦТиО\19.05.2017 А талантов СПб\МДО\19162827.jpg"/>
          <p:cNvPicPr>
            <a:picLocks noGrp="1" noChangeAspect="1" noChangeArrowheads="1"/>
          </p:cNvPicPr>
          <p:nvPr>
            <p:ph idx="1"/>
          </p:nvPr>
        </p:nvPicPr>
        <p:blipFill>
          <a:blip r:embed="rId2" cstate="print">
            <a:lum bright="14000"/>
          </a:blip>
          <a:srcRect/>
          <a:stretch>
            <a:fillRect/>
          </a:stretch>
        </p:blipFill>
        <p:spPr bwMode="auto">
          <a:xfrm>
            <a:off x="0" y="0"/>
            <a:ext cx="9173210" cy="6858000"/>
          </a:xfrm>
          <a:prstGeom prst="rect">
            <a:avLst/>
          </a:prstGeom>
          <a:noFill/>
        </p:spPr>
      </p:pic>
      <p:pic>
        <p:nvPicPr>
          <p:cNvPr id="5" name="Picture 2" descr="C:\Users\user\Desktop\С рабочего стола\П Р О Е К Т Ы\Проект ОД ЦТиО\19.05.2017 А талантов СПб\МДО\Сеземов Артём.jpg"/>
          <p:cNvPicPr>
            <a:picLocks noChangeAspect="1" noChangeArrowheads="1"/>
          </p:cNvPicPr>
          <p:nvPr/>
        </p:nvPicPr>
        <p:blipFill>
          <a:blip r:embed="rId3" cstate="print"/>
          <a:srcRect/>
          <a:stretch>
            <a:fillRect/>
          </a:stretch>
        </p:blipFill>
        <p:spPr bwMode="auto">
          <a:xfrm>
            <a:off x="6300192" y="332656"/>
            <a:ext cx="2592976" cy="38884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6012160" y="4365104"/>
            <a:ext cx="3131840" cy="1631216"/>
          </a:xfrm>
          <a:prstGeom prst="rect">
            <a:avLst/>
          </a:prstGeom>
          <a:noFill/>
        </p:spPr>
        <p:txBody>
          <a:bodyPr wrap="square" rtlCol="0">
            <a:spAutoFit/>
          </a:bodyPr>
          <a:lstStyle/>
          <a:p>
            <a:pPr algn="ctr"/>
            <a:r>
              <a:rPr lang="ru-RU" sz="1600" b="1" dirty="0" smtClean="0">
                <a:solidFill>
                  <a:srgbClr val="FFFF00"/>
                </a:solidFill>
              </a:rPr>
              <a:t>Сеземов Артём,</a:t>
            </a:r>
            <a:r>
              <a:rPr lang="ru-RU" sz="1400" b="1" dirty="0" smtClean="0">
                <a:solidFill>
                  <a:srgbClr val="FFFF00"/>
                </a:solidFill>
              </a:rPr>
              <a:t/>
            </a:r>
            <a:br>
              <a:rPr lang="ru-RU" sz="1400" b="1" dirty="0" smtClean="0">
                <a:solidFill>
                  <a:srgbClr val="FFFF00"/>
                </a:solidFill>
              </a:rPr>
            </a:br>
            <a:r>
              <a:rPr lang="ru-RU" sz="1400" b="1" dirty="0" smtClean="0">
                <a:solidFill>
                  <a:srgbClr val="FFFF00"/>
                </a:solidFill>
              </a:rPr>
              <a:t>учащийся  класса гитары музыкально-драматического отдела  ГБУ ДО Центра творчества </a:t>
            </a:r>
            <a:br>
              <a:rPr lang="ru-RU" sz="1400" b="1" dirty="0" smtClean="0">
                <a:solidFill>
                  <a:srgbClr val="FFFF00"/>
                </a:solidFill>
              </a:rPr>
            </a:br>
            <a:r>
              <a:rPr lang="ru-RU" sz="1400" b="1" dirty="0" smtClean="0">
                <a:solidFill>
                  <a:srgbClr val="FFFF00"/>
                </a:solidFill>
              </a:rPr>
              <a:t>и образования </a:t>
            </a:r>
          </a:p>
          <a:p>
            <a:pPr algn="ctr"/>
            <a:r>
              <a:rPr lang="ru-RU" sz="1400" b="1" dirty="0" smtClean="0">
                <a:solidFill>
                  <a:srgbClr val="FFFF00"/>
                </a:solidFill>
              </a:rPr>
              <a:t>Фрунзенского района</a:t>
            </a:r>
          </a:p>
          <a:p>
            <a:pPr algn="ctr"/>
            <a:r>
              <a:rPr lang="ru-RU" sz="1400" b="1" dirty="0" smtClean="0">
                <a:solidFill>
                  <a:srgbClr val="FFFF00"/>
                </a:solidFill>
              </a:rPr>
              <a:t>Педагог</a:t>
            </a:r>
            <a:r>
              <a:rPr lang="en-US" sz="1400" b="1" dirty="0" smtClean="0">
                <a:solidFill>
                  <a:srgbClr val="FFFF00"/>
                </a:solidFill>
              </a:rPr>
              <a:t>:</a:t>
            </a:r>
            <a:r>
              <a:rPr lang="ru-RU" sz="1400" b="1" dirty="0" smtClean="0">
                <a:solidFill>
                  <a:srgbClr val="FFFF00"/>
                </a:solidFill>
              </a:rPr>
              <a:t> Сеземов Э.Ф.</a:t>
            </a:r>
            <a:endParaRPr lang="ru-RU" sz="1400" b="1" dirty="0">
              <a:solidFill>
                <a:srgbClr val="FFFF00"/>
              </a:solidFill>
            </a:endParaRPr>
          </a:p>
        </p:txBody>
      </p:sp>
      <p:sp>
        <p:nvSpPr>
          <p:cNvPr id="7" name="Прямоугольник 6"/>
          <p:cNvSpPr/>
          <p:nvPr/>
        </p:nvSpPr>
        <p:spPr>
          <a:xfrm>
            <a:off x="323528" y="764704"/>
            <a:ext cx="5904656" cy="5262979"/>
          </a:xfrm>
          <a:prstGeom prst="rect">
            <a:avLst/>
          </a:prstGeom>
        </p:spPr>
        <p:txBody>
          <a:bodyPr wrap="square">
            <a:spAutoFit/>
          </a:bodyPr>
          <a:lstStyle/>
          <a:p>
            <a:r>
              <a:rPr lang="ru-RU" sz="2800" b="1" dirty="0" smtClean="0">
                <a:solidFill>
                  <a:srgbClr val="FFFF99"/>
                </a:solidFill>
                <a:effectLst>
                  <a:outerShdw blurRad="38100" dist="38100" dir="2700000" algn="tl">
                    <a:srgbClr val="000000">
                      <a:alpha val="43137"/>
                    </a:srgbClr>
                  </a:outerShdw>
                </a:effectLst>
                <a:latin typeface="Monotype Corsiva" pitchFamily="66" charset="0"/>
              </a:rPr>
              <a:t>Лауреат  </a:t>
            </a:r>
            <a:r>
              <a:rPr lang="ru-RU" sz="2800" dirty="0" smtClean="0">
                <a:solidFill>
                  <a:srgbClr val="FFFF99"/>
                </a:solidFill>
                <a:effectLst>
                  <a:outerShdw blurRad="38100" dist="38100" dir="2700000" algn="tl">
                    <a:srgbClr val="000000">
                      <a:alpha val="43137"/>
                    </a:srgbClr>
                  </a:outerShdw>
                </a:effectLst>
                <a:latin typeface="Monotype Corsiva" pitchFamily="66" charset="0"/>
              </a:rPr>
              <a:t>Международного конкурса исполнителей духовной музыки "</a:t>
            </a:r>
            <a:r>
              <a:rPr lang="ru-RU" sz="2800" dirty="0" err="1" smtClean="0">
                <a:solidFill>
                  <a:srgbClr val="FFFF99"/>
                </a:solidFill>
                <a:effectLst>
                  <a:outerShdw blurRad="38100" dist="38100" dir="2700000" algn="tl">
                    <a:srgbClr val="000000">
                      <a:alpha val="43137"/>
                    </a:srgbClr>
                  </a:outerShdw>
                </a:effectLst>
                <a:latin typeface="Monotype Corsiva" pitchFamily="66" charset="0"/>
              </a:rPr>
              <a:t>Ре-Лиго</a:t>
            </a:r>
            <a:r>
              <a:rPr lang="ru-RU" sz="2800" dirty="0" smtClean="0">
                <a:solidFill>
                  <a:srgbClr val="FFFF99"/>
                </a:solidFill>
                <a:effectLst>
                  <a:outerShdw blurRad="38100" dist="38100" dir="2700000" algn="tl">
                    <a:srgbClr val="000000">
                      <a:alpha val="43137"/>
                    </a:srgbClr>
                  </a:outerShdw>
                </a:effectLst>
                <a:latin typeface="Monotype Corsiva" pitchFamily="66" charset="0"/>
              </a:rPr>
              <a:t>» </a:t>
            </a:r>
            <a:br>
              <a:rPr lang="ru-RU" sz="2800" dirty="0" smtClean="0">
                <a:solidFill>
                  <a:srgbClr val="FFFF99"/>
                </a:solidFill>
                <a:effectLst>
                  <a:outerShdw blurRad="38100" dist="38100" dir="2700000" algn="tl">
                    <a:srgbClr val="000000">
                      <a:alpha val="43137"/>
                    </a:srgbClr>
                  </a:outerShdw>
                </a:effectLst>
                <a:latin typeface="Monotype Corsiva" pitchFamily="66" charset="0"/>
              </a:rPr>
            </a:br>
            <a:r>
              <a:rPr lang="ru-RU" sz="2800" b="1" dirty="0" smtClean="0">
                <a:solidFill>
                  <a:srgbClr val="FFFF99"/>
                </a:solidFill>
                <a:effectLst>
                  <a:outerShdw blurRad="38100" dist="38100" dir="2700000" algn="tl">
                    <a:srgbClr val="000000">
                      <a:alpha val="43137"/>
                    </a:srgbClr>
                  </a:outerShdw>
                </a:effectLst>
                <a:latin typeface="Monotype Corsiva" pitchFamily="66" charset="0"/>
              </a:rPr>
              <a:t>Лауреат   </a:t>
            </a:r>
            <a:r>
              <a:rPr lang="ru-RU" sz="2800" dirty="0" smtClean="0">
                <a:solidFill>
                  <a:srgbClr val="FFFF99"/>
                </a:solidFill>
                <a:effectLst>
                  <a:outerShdw blurRad="38100" dist="38100" dir="2700000" algn="tl">
                    <a:srgbClr val="000000">
                      <a:alpha val="43137"/>
                    </a:srgbClr>
                  </a:outerShdw>
                </a:effectLst>
                <a:latin typeface="Monotype Corsiva" pitchFamily="66" charset="0"/>
              </a:rPr>
              <a:t>Международного фестиваля "Восточная сказка« (г. Казань, Россия) </a:t>
            </a:r>
            <a:r>
              <a:rPr lang="ru-RU" sz="2800" b="1" dirty="0" smtClean="0">
                <a:solidFill>
                  <a:srgbClr val="FFFF99"/>
                </a:solidFill>
                <a:effectLst>
                  <a:outerShdw blurRad="38100" dist="38100" dir="2700000" algn="tl">
                    <a:srgbClr val="000000">
                      <a:alpha val="43137"/>
                    </a:srgbClr>
                  </a:outerShdw>
                </a:effectLst>
                <a:latin typeface="Monotype Corsiva" pitchFamily="66" charset="0"/>
              </a:rPr>
              <a:t/>
            </a:r>
            <a:br>
              <a:rPr lang="ru-RU" sz="2800" b="1" dirty="0" smtClean="0">
                <a:solidFill>
                  <a:srgbClr val="FFFF99"/>
                </a:solidFill>
                <a:effectLst>
                  <a:outerShdw blurRad="38100" dist="38100" dir="2700000" algn="tl">
                    <a:srgbClr val="000000">
                      <a:alpha val="43137"/>
                    </a:srgbClr>
                  </a:outerShdw>
                </a:effectLst>
                <a:latin typeface="Monotype Corsiva" pitchFamily="66" charset="0"/>
              </a:rPr>
            </a:br>
            <a:r>
              <a:rPr lang="ru-RU" sz="2800" b="1" dirty="0" smtClean="0">
                <a:solidFill>
                  <a:srgbClr val="FFFF99"/>
                </a:solidFill>
                <a:effectLst>
                  <a:outerShdw blurRad="38100" dist="38100" dir="2700000" algn="tl">
                    <a:srgbClr val="000000">
                      <a:alpha val="43137"/>
                    </a:srgbClr>
                  </a:outerShdw>
                </a:effectLst>
                <a:latin typeface="Monotype Corsiva" pitchFamily="66" charset="0"/>
              </a:rPr>
              <a:t> Дипломант </a:t>
            </a:r>
            <a:r>
              <a:rPr lang="ru-RU" sz="2800" dirty="0" smtClean="0">
                <a:solidFill>
                  <a:srgbClr val="FFFF99"/>
                </a:solidFill>
                <a:effectLst>
                  <a:outerShdw blurRad="38100" dist="38100" dir="2700000" algn="tl">
                    <a:srgbClr val="000000">
                      <a:alpha val="43137"/>
                    </a:srgbClr>
                  </a:outerShdw>
                </a:effectLst>
                <a:latin typeface="Monotype Corsiva" pitchFamily="66" charset="0"/>
              </a:rPr>
              <a:t>Международного конкурса «Метелица» </a:t>
            </a:r>
            <a:r>
              <a:rPr lang="ru-RU" sz="2800" b="1" dirty="0" smtClean="0">
                <a:solidFill>
                  <a:srgbClr val="FFFF99"/>
                </a:solidFill>
                <a:effectLst>
                  <a:outerShdw blurRad="38100" dist="38100" dir="2700000" algn="tl">
                    <a:srgbClr val="000000">
                      <a:alpha val="43137"/>
                    </a:srgbClr>
                  </a:outerShdw>
                </a:effectLst>
                <a:latin typeface="Monotype Corsiva" pitchFamily="66" charset="0"/>
              </a:rPr>
              <a:t/>
            </a:r>
            <a:br>
              <a:rPr lang="ru-RU" sz="2800" b="1" dirty="0" smtClean="0">
                <a:solidFill>
                  <a:srgbClr val="FFFF99"/>
                </a:solidFill>
                <a:effectLst>
                  <a:outerShdw blurRad="38100" dist="38100" dir="2700000" algn="tl">
                    <a:srgbClr val="000000">
                      <a:alpha val="43137"/>
                    </a:srgbClr>
                  </a:outerShdw>
                </a:effectLst>
                <a:latin typeface="Monotype Corsiva" pitchFamily="66" charset="0"/>
              </a:rPr>
            </a:br>
            <a:r>
              <a:rPr lang="ru-RU" sz="2800" b="1" dirty="0" smtClean="0">
                <a:solidFill>
                  <a:srgbClr val="FFFF99"/>
                </a:solidFill>
                <a:effectLst>
                  <a:outerShdw blurRad="38100" dist="38100" dir="2700000" algn="tl">
                    <a:srgbClr val="000000">
                      <a:alpha val="43137"/>
                    </a:srgbClr>
                  </a:outerShdw>
                </a:effectLst>
                <a:latin typeface="Monotype Corsiva" pitchFamily="66" charset="0"/>
              </a:rPr>
              <a:t>Победитель </a:t>
            </a:r>
            <a:r>
              <a:rPr lang="ru-RU" sz="2800" dirty="0" smtClean="0">
                <a:solidFill>
                  <a:srgbClr val="FFFF99"/>
                </a:solidFill>
                <a:effectLst>
                  <a:outerShdw blurRad="38100" dist="38100" dir="2700000" algn="tl">
                    <a:srgbClr val="000000">
                      <a:alpha val="43137"/>
                    </a:srgbClr>
                  </a:outerShdw>
                </a:effectLst>
                <a:latin typeface="Monotype Corsiva" pitchFamily="66" charset="0"/>
              </a:rPr>
              <a:t>городского конкурса "Звенит гитарная струна»</a:t>
            </a:r>
            <a:br>
              <a:rPr lang="ru-RU" sz="2800" dirty="0" smtClean="0">
                <a:solidFill>
                  <a:srgbClr val="FFFF99"/>
                </a:solidFill>
                <a:effectLst>
                  <a:outerShdw blurRad="38100" dist="38100" dir="2700000" algn="tl">
                    <a:srgbClr val="000000">
                      <a:alpha val="43137"/>
                    </a:srgbClr>
                  </a:outerShdw>
                </a:effectLst>
                <a:latin typeface="Monotype Corsiva" pitchFamily="66" charset="0"/>
              </a:rPr>
            </a:br>
            <a:r>
              <a:rPr lang="ru-RU" sz="2800" b="1" dirty="0" smtClean="0">
                <a:solidFill>
                  <a:srgbClr val="FFFF99"/>
                </a:solidFill>
                <a:effectLst>
                  <a:outerShdw blurRad="38100" dist="38100" dir="2700000" algn="tl">
                    <a:srgbClr val="000000">
                      <a:alpha val="43137"/>
                    </a:srgbClr>
                  </a:outerShdw>
                </a:effectLst>
                <a:latin typeface="Monotype Corsiva" pitchFamily="66" charset="0"/>
              </a:rPr>
              <a:t>Победитель </a:t>
            </a:r>
            <a:r>
              <a:rPr lang="ru-RU" sz="2800" dirty="0" smtClean="0">
                <a:solidFill>
                  <a:srgbClr val="FFFF99"/>
                </a:solidFill>
                <a:effectLst>
                  <a:outerShdw blurRad="38100" dist="38100" dir="2700000" algn="tl">
                    <a:srgbClr val="000000">
                      <a:alpha val="43137"/>
                    </a:srgbClr>
                  </a:outerShdw>
                </a:effectLst>
                <a:latin typeface="Monotype Corsiva" pitchFamily="66" charset="0"/>
              </a:rPr>
              <a:t>  районного фестиваля  «Музыкальная весна» </a:t>
            </a:r>
            <a:br>
              <a:rPr lang="ru-RU" sz="2800" dirty="0" smtClean="0">
                <a:solidFill>
                  <a:srgbClr val="FFFF99"/>
                </a:solidFill>
                <a:effectLst>
                  <a:outerShdw blurRad="38100" dist="38100" dir="2700000" algn="tl">
                    <a:srgbClr val="000000">
                      <a:alpha val="43137"/>
                    </a:srgbClr>
                  </a:outerShdw>
                </a:effectLst>
                <a:latin typeface="Monotype Corsiva" pitchFamily="66" charset="0"/>
              </a:rPr>
            </a:br>
            <a:r>
              <a:rPr lang="ru-RU" sz="2800" b="1" dirty="0" smtClean="0">
                <a:solidFill>
                  <a:srgbClr val="FFFF99"/>
                </a:solidFill>
                <a:effectLst>
                  <a:outerShdw blurRad="38100" dist="38100" dir="2700000" algn="tl">
                    <a:srgbClr val="000000">
                      <a:alpha val="43137"/>
                    </a:srgbClr>
                  </a:outerShdw>
                </a:effectLst>
                <a:latin typeface="Monotype Corsiva" pitchFamily="66" charset="0"/>
              </a:rPr>
              <a:t>Лауреат </a:t>
            </a:r>
            <a:r>
              <a:rPr lang="ru-RU" sz="2800" dirty="0" smtClean="0">
                <a:solidFill>
                  <a:srgbClr val="FFFF99"/>
                </a:solidFill>
                <a:effectLst>
                  <a:outerShdw blurRad="38100" dist="38100" dir="2700000" algn="tl">
                    <a:srgbClr val="000000">
                      <a:alpha val="43137"/>
                    </a:srgbClr>
                  </a:outerShdw>
                </a:effectLst>
                <a:latin typeface="Monotype Corsiva" pitchFamily="66" charset="0"/>
              </a:rPr>
              <a:t>конкурса «Невские дарования» </a:t>
            </a:r>
            <a:r>
              <a:rPr lang="ru-RU" sz="2800" b="1" dirty="0" smtClean="0">
                <a:solidFill>
                  <a:srgbClr val="FFFF99"/>
                </a:solidFill>
                <a:effectLst>
                  <a:outerShdw blurRad="38100" dist="38100" dir="2700000" algn="tl">
                    <a:srgbClr val="000000">
                      <a:alpha val="43137"/>
                    </a:srgbClr>
                  </a:outerShdw>
                </a:effectLst>
                <a:latin typeface="Monotype Corsiva" pitchFamily="66" charset="0"/>
              </a:rPr>
              <a:t/>
            </a:r>
            <a:br>
              <a:rPr lang="ru-RU" sz="2800" b="1" dirty="0" smtClean="0">
                <a:solidFill>
                  <a:srgbClr val="FFFF99"/>
                </a:solidFill>
                <a:effectLst>
                  <a:outerShdw blurRad="38100" dist="38100" dir="2700000" algn="tl">
                    <a:srgbClr val="000000">
                      <a:alpha val="43137"/>
                    </a:srgbClr>
                  </a:outerShdw>
                </a:effectLst>
                <a:latin typeface="Monotype Corsiva" pitchFamily="66" charset="0"/>
              </a:rPr>
            </a:br>
            <a:endParaRPr lang="ru-RU" sz="2800" dirty="0">
              <a:solidFill>
                <a:srgbClr val="FFFF99"/>
              </a:solidFill>
              <a:effectLst>
                <a:outerShdw blurRad="38100" dist="38100" dir="2700000" algn="tl">
                  <a:srgbClr val="000000">
                    <a:alpha val="43137"/>
                  </a:srgbClr>
                </a:outerShdw>
              </a:effectLst>
              <a:latin typeface="Monotype Corsiva" pitchFamily="66" charset="0"/>
            </a:endParaRPr>
          </a:p>
        </p:txBody>
      </p:sp>
      <p:pic>
        <p:nvPicPr>
          <p:cNvPr id="8" name="Содержимое 3" descr="http://www.chpcpdx.org/images/Notes.jpg"/>
          <p:cNvPicPr>
            <a:picLocks/>
          </p:cNvPicPr>
          <p:nvPr/>
        </p:nvPicPr>
        <p:blipFill>
          <a:blip r:embed="rId4" cstate="print"/>
          <a:srcRect/>
          <a:stretch>
            <a:fillRect/>
          </a:stretch>
        </p:blipFill>
        <p:spPr bwMode="auto">
          <a:xfrm>
            <a:off x="8316416" y="404664"/>
            <a:ext cx="484270" cy="720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Дата 8"/>
          <p:cNvSpPr>
            <a:spLocks noGrp="1"/>
          </p:cNvSpPr>
          <p:nvPr>
            <p:ph type="dt" sz="half" idx="10"/>
          </p:nvPr>
        </p:nvSpPr>
        <p:spPr/>
        <p:txBody>
          <a:bodyPr/>
          <a:lstStyle/>
          <a:p>
            <a:fld id="{1E64E3AD-5C15-4AD5-BEAB-5726464FFC31}" type="datetime1">
              <a:rPr lang="ru-RU" smtClean="0"/>
              <a:pPr/>
              <a:t>21.11.2017</a:t>
            </a:fld>
            <a:endParaRPr lang="ru-RU"/>
          </a:p>
        </p:txBody>
      </p:sp>
      <p:sp>
        <p:nvSpPr>
          <p:cNvPr id="10" name="Номер слайда 9"/>
          <p:cNvSpPr>
            <a:spLocks noGrp="1"/>
          </p:cNvSpPr>
          <p:nvPr>
            <p:ph type="sldNum" sz="quarter" idx="12"/>
          </p:nvPr>
        </p:nvSpPr>
        <p:spPr/>
        <p:txBody>
          <a:bodyPr/>
          <a:lstStyle/>
          <a:p>
            <a:fld id="{2CCD68BD-9E44-4B3A-AAA5-5D8E14298428}" type="slidenum">
              <a:rPr lang="ru-RU" smtClean="0"/>
              <a:pPr/>
              <a:t>16</a:t>
            </a:fld>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user\Desktop\С рабочего стола\П Р О Е К Т Ы\Проект ОД ЦТиО\19.05.2017 А талантов СПб\МДО\19162827.jpg"/>
          <p:cNvPicPr>
            <a:picLocks noGrp="1" noChangeAspect="1" noChangeArrowheads="1"/>
          </p:cNvPicPr>
          <p:nvPr>
            <p:ph idx="1"/>
          </p:nvPr>
        </p:nvPicPr>
        <p:blipFill>
          <a:blip r:embed="rId2" cstate="print">
            <a:lum bright="14000"/>
          </a:blip>
          <a:srcRect/>
          <a:stretch>
            <a:fillRect/>
          </a:stretch>
        </p:blipFill>
        <p:spPr bwMode="auto">
          <a:xfrm>
            <a:off x="0" y="0"/>
            <a:ext cx="9173210" cy="6858000"/>
          </a:xfrm>
          <a:prstGeom prst="rect">
            <a:avLst/>
          </a:prstGeom>
          <a:noFill/>
        </p:spPr>
      </p:pic>
      <p:sp>
        <p:nvSpPr>
          <p:cNvPr id="6" name="TextBox 5"/>
          <p:cNvSpPr txBox="1"/>
          <p:nvPr/>
        </p:nvSpPr>
        <p:spPr>
          <a:xfrm>
            <a:off x="6228184" y="3140968"/>
            <a:ext cx="2664296" cy="1846659"/>
          </a:xfrm>
          <a:prstGeom prst="rect">
            <a:avLst/>
          </a:prstGeom>
          <a:noFill/>
        </p:spPr>
        <p:txBody>
          <a:bodyPr wrap="square" rtlCol="0">
            <a:spAutoFit/>
          </a:bodyPr>
          <a:lstStyle/>
          <a:p>
            <a:pPr algn="ctr"/>
            <a:r>
              <a:rPr lang="ru-RU" sz="1600" b="1" dirty="0" smtClean="0">
                <a:solidFill>
                  <a:srgbClr val="FFFF00"/>
                </a:solidFill>
              </a:rPr>
              <a:t>Левадная Мария,</a:t>
            </a:r>
            <a:r>
              <a:rPr lang="ru-RU" sz="1400" b="1" dirty="0" smtClean="0">
                <a:solidFill>
                  <a:srgbClr val="FFFF00"/>
                </a:solidFill>
              </a:rPr>
              <a:t/>
            </a:r>
            <a:br>
              <a:rPr lang="ru-RU" sz="1400" b="1" dirty="0" smtClean="0">
                <a:solidFill>
                  <a:srgbClr val="FFFF00"/>
                </a:solidFill>
              </a:rPr>
            </a:br>
            <a:r>
              <a:rPr lang="ru-RU" sz="1400" b="1" dirty="0" smtClean="0">
                <a:solidFill>
                  <a:srgbClr val="FFFF00"/>
                </a:solidFill>
              </a:rPr>
              <a:t>учащаяся класса гитары музыкально-драматического отдела  ГБУ ДО Центра творчества </a:t>
            </a:r>
            <a:br>
              <a:rPr lang="ru-RU" sz="1400" b="1" dirty="0" smtClean="0">
                <a:solidFill>
                  <a:srgbClr val="FFFF00"/>
                </a:solidFill>
              </a:rPr>
            </a:br>
            <a:r>
              <a:rPr lang="ru-RU" sz="1400" b="1" dirty="0" smtClean="0">
                <a:solidFill>
                  <a:srgbClr val="FFFF00"/>
                </a:solidFill>
              </a:rPr>
              <a:t>и образования </a:t>
            </a:r>
          </a:p>
          <a:p>
            <a:pPr algn="ctr"/>
            <a:r>
              <a:rPr lang="ru-RU" sz="1400" b="1" dirty="0" smtClean="0">
                <a:solidFill>
                  <a:srgbClr val="FFFF00"/>
                </a:solidFill>
              </a:rPr>
              <a:t>Фрунзенского района</a:t>
            </a:r>
          </a:p>
          <a:p>
            <a:pPr algn="ctr"/>
            <a:r>
              <a:rPr lang="ru-RU" sz="1400" b="1" dirty="0" smtClean="0">
                <a:solidFill>
                  <a:srgbClr val="FFFF00"/>
                </a:solidFill>
              </a:rPr>
              <a:t>Педагог</a:t>
            </a:r>
            <a:r>
              <a:rPr lang="en-US" sz="1400" b="1" dirty="0" smtClean="0">
                <a:solidFill>
                  <a:srgbClr val="FFFF00"/>
                </a:solidFill>
              </a:rPr>
              <a:t>:</a:t>
            </a:r>
            <a:r>
              <a:rPr lang="ru-RU" sz="1400" b="1" dirty="0" smtClean="0">
                <a:solidFill>
                  <a:srgbClr val="FFFF00"/>
                </a:solidFill>
              </a:rPr>
              <a:t> Сеземов Э.Ф.</a:t>
            </a:r>
            <a:endParaRPr lang="ru-RU" sz="1400" b="1" dirty="0">
              <a:solidFill>
                <a:srgbClr val="FFFF00"/>
              </a:solidFill>
            </a:endParaRPr>
          </a:p>
        </p:txBody>
      </p:sp>
      <p:sp>
        <p:nvSpPr>
          <p:cNvPr id="7" name="Прямоугольник 6"/>
          <p:cNvSpPr/>
          <p:nvPr/>
        </p:nvSpPr>
        <p:spPr>
          <a:xfrm>
            <a:off x="251520" y="908720"/>
            <a:ext cx="5904656" cy="4524315"/>
          </a:xfrm>
          <a:prstGeom prst="rect">
            <a:avLst/>
          </a:prstGeom>
        </p:spPr>
        <p:txBody>
          <a:bodyPr wrap="square">
            <a:spAutoFit/>
          </a:bodyPr>
          <a:lstStyle/>
          <a:p>
            <a:pPr algn="ctr"/>
            <a:r>
              <a:rPr lang="ru-RU" sz="3600" b="1" dirty="0" smtClean="0">
                <a:solidFill>
                  <a:srgbClr val="FFFF99"/>
                </a:solidFill>
                <a:latin typeface="Monotype Corsiva" pitchFamily="66" charset="0"/>
              </a:rPr>
              <a:t>Левадная Мария</a:t>
            </a:r>
          </a:p>
          <a:p>
            <a:r>
              <a:rPr lang="ru-RU" sz="2800" b="1" dirty="0" smtClean="0">
                <a:solidFill>
                  <a:srgbClr val="FFFF99"/>
                </a:solidFill>
                <a:latin typeface="Monotype Corsiva" pitchFamily="66" charset="0"/>
              </a:rPr>
              <a:t>Лауреат  </a:t>
            </a:r>
            <a:r>
              <a:rPr lang="ru-RU" sz="2800" dirty="0" smtClean="0">
                <a:solidFill>
                  <a:srgbClr val="FFFF99"/>
                </a:solidFill>
                <a:latin typeface="Monotype Corsiva" pitchFamily="66" charset="0"/>
              </a:rPr>
              <a:t>международного конкурса духовной музыки "</a:t>
            </a:r>
            <a:r>
              <a:rPr lang="ru-RU" sz="2800" dirty="0" err="1" smtClean="0">
                <a:solidFill>
                  <a:srgbClr val="FFFF99"/>
                </a:solidFill>
                <a:latin typeface="Monotype Corsiva" pitchFamily="66" charset="0"/>
              </a:rPr>
              <a:t>Ре-Лиго</a:t>
            </a:r>
            <a:r>
              <a:rPr lang="ru-RU" sz="2800" dirty="0" smtClean="0">
                <a:solidFill>
                  <a:srgbClr val="FFFF99"/>
                </a:solidFill>
                <a:latin typeface="Monotype Corsiva" pitchFamily="66" charset="0"/>
              </a:rPr>
              <a:t>"; </a:t>
            </a:r>
            <a:r>
              <a:rPr lang="ru-RU" sz="2800" b="1" dirty="0" smtClean="0">
                <a:solidFill>
                  <a:srgbClr val="FFFF99"/>
                </a:solidFill>
                <a:latin typeface="Monotype Corsiva" pitchFamily="66" charset="0"/>
              </a:rPr>
              <a:t>Лауреат</a:t>
            </a:r>
            <a:r>
              <a:rPr lang="ru-RU" sz="2800" dirty="0" smtClean="0">
                <a:solidFill>
                  <a:srgbClr val="FFFF99"/>
                </a:solidFill>
                <a:latin typeface="Monotype Corsiva" pitchFamily="66" charset="0"/>
              </a:rPr>
              <a:t>  конкурса-фестиваля "Восточная сказка" (Казань, Россия);  </a:t>
            </a:r>
          </a:p>
          <a:p>
            <a:r>
              <a:rPr lang="ru-RU" sz="2800" b="1" dirty="0" smtClean="0">
                <a:solidFill>
                  <a:srgbClr val="FFFF99"/>
                </a:solidFill>
                <a:latin typeface="Monotype Corsiva" pitchFamily="66" charset="0"/>
              </a:rPr>
              <a:t>Победитель</a:t>
            </a:r>
            <a:r>
              <a:rPr lang="ru-RU" sz="2800" dirty="0" smtClean="0">
                <a:solidFill>
                  <a:srgbClr val="FFFF99"/>
                </a:solidFill>
                <a:latin typeface="Monotype Corsiva" pitchFamily="66" charset="0"/>
              </a:rPr>
              <a:t> городского конкурса "Звенит гитарная струна"; </a:t>
            </a:r>
          </a:p>
          <a:p>
            <a:r>
              <a:rPr lang="ru-RU" sz="2800" b="1" dirty="0" smtClean="0">
                <a:solidFill>
                  <a:srgbClr val="FFFF99"/>
                </a:solidFill>
                <a:latin typeface="Monotype Corsiva" pitchFamily="66" charset="0"/>
              </a:rPr>
              <a:t>Победитель </a:t>
            </a:r>
            <a:r>
              <a:rPr lang="ru-RU" sz="2800" dirty="0" smtClean="0">
                <a:solidFill>
                  <a:srgbClr val="FFFF99"/>
                </a:solidFill>
                <a:latin typeface="Monotype Corsiva" pitchFamily="66" charset="0"/>
              </a:rPr>
              <a:t>районного  фестиваля-  «Музыкальная весна»; </a:t>
            </a:r>
          </a:p>
          <a:p>
            <a:r>
              <a:rPr lang="ru-RU" sz="2800" dirty="0" smtClean="0"/>
              <a:t> </a:t>
            </a:r>
            <a:endParaRPr lang="ru-RU" sz="2800" dirty="0"/>
          </a:p>
        </p:txBody>
      </p:sp>
      <p:pic>
        <p:nvPicPr>
          <p:cNvPr id="9" name="Picture 2" descr="C:\Users\user\Downloads\левадная.JPG"/>
          <p:cNvPicPr>
            <a:picLocks noChangeAspect="1" noChangeArrowheads="1"/>
          </p:cNvPicPr>
          <p:nvPr/>
        </p:nvPicPr>
        <p:blipFill>
          <a:blip r:embed="rId3" cstate="print"/>
          <a:srcRect/>
          <a:stretch>
            <a:fillRect/>
          </a:stretch>
        </p:blipFill>
        <p:spPr bwMode="auto">
          <a:xfrm>
            <a:off x="5580112" y="188640"/>
            <a:ext cx="3361669" cy="2241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Содержимое 3" descr="http://www.chpcpdx.org/images/Notes.jpg"/>
          <p:cNvPicPr>
            <a:picLocks/>
          </p:cNvPicPr>
          <p:nvPr/>
        </p:nvPicPr>
        <p:blipFill>
          <a:blip r:embed="rId4" cstate="print"/>
          <a:srcRect/>
          <a:stretch>
            <a:fillRect/>
          </a:stretch>
        </p:blipFill>
        <p:spPr bwMode="auto">
          <a:xfrm>
            <a:off x="5796136" y="404664"/>
            <a:ext cx="432048" cy="648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Дата 7"/>
          <p:cNvSpPr>
            <a:spLocks noGrp="1"/>
          </p:cNvSpPr>
          <p:nvPr>
            <p:ph type="dt" sz="half" idx="10"/>
          </p:nvPr>
        </p:nvSpPr>
        <p:spPr/>
        <p:txBody>
          <a:bodyPr/>
          <a:lstStyle/>
          <a:p>
            <a:fld id="{779F3279-9A26-4771-85C1-8A419207A0C4}" type="datetime1">
              <a:rPr lang="ru-RU" smtClean="0"/>
              <a:pPr/>
              <a:t>21.11.2017</a:t>
            </a:fld>
            <a:endParaRPr lang="ru-RU"/>
          </a:p>
        </p:txBody>
      </p:sp>
      <p:sp>
        <p:nvSpPr>
          <p:cNvPr id="11" name="Номер слайда 10"/>
          <p:cNvSpPr>
            <a:spLocks noGrp="1"/>
          </p:cNvSpPr>
          <p:nvPr>
            <p:ph type="sldNum" sz="quarter" idx="12"/>
          </p:nvPr>
        </p:nvSpPr>
        <p:spPr/>
        <p:txBody>
          <a:bodyPr/>
          <a:lstStyle/>
          <a:p>
            <a:fld id="{2CCD68BD-9E44-4B3A-AAA5-5D8E14298428}" type="slidenum">
              <a:rPr lang="ru-RU" smtClean="0"/>
              <a:pPr/>
              <a:t>17</a:t>
            </a:fld>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user\Desktop\С рабочего стола\П Р О Е К Т Ы\Проект ОД ЦТиО\19.05.2017 А талантов СПб\МДО\19162827.jpg"/>
          <p:cNvPicPr>
            <a:picLocks noGrp="1" noChangeAspect="1" noChangeArrowheads="1"/>
          </p:cNvPicPr>
          <p:nvPr>
            <p:ph idx="1"/>
          </p:nvPr>
        </p:nvPicPr>
        <p:blipFill>
          <a:blip r:embed="rId2" cstate="print">
            <a:lum bright="14000"/>
          </a:blip>
          <a:srcRect/>
          <a:stretch>
            <a:fillRect/>
          </a:stretch>
        </p:blipFill>
        <p:spPr bwMode="auto">
          <a:xfrm>
            <a:off x="0" y="0"/>
            <a:ext cx="9173210" cy="6858000"/>
          </a:xfrm>
          <a:prstGeom prst="rect">
            <a:avLst/>
          </a:prstGeom>
          <a:noFill/>
        </p:spPr>
      </p:pic>
      <p:sp>
        <p:nvSpPr>
          <p:cNvPr id="6" name="TextBox 5"/>
          <p:cNvSpPr txBox="1"/>
          <p:nvPr/>
        </p:nvSpPr>
        <p:spPr>
          <a:xfrm>
            <a:off x="6228184" y="3140968"/>
            <a:ext cx="2664296" cy="1846659"/>
          </a:xfrm>
          <a:prstGeom prst="rect">
            <a:avLst/>
          </a:prstGeom>
          <a:noFill/>
        </p:spPr>
        <p:txBody>
          <a:bodyPr wrap="square" rtlCol="0">
            <a:spAutoFit/>
          </a:bodyPr>
          <a:lstStyle/>
          <a:p>
            <a:pPr algn="ctr"/>
            <a:r>
              <a:rPr lang="ru-RU" sz="1600" b="1" dirty="0" smtClean="0">
                <a:solidFill>
                  <a:srgbClr val="FFFF00"/>
                </a:solidFill>
              </a:rPr>
              <a:t>Агафонова Дарья,</a:t>
            </a:r>
            <a:r>
              <a:rPr lang="ru-RU" sz="1400" b="1" dirty="0" smtClean="0">
                <a:solidFill>
                  <a:srgbClr val="FFFF00"/>
                </a:solidFill>
              </a:rPr>
              <a:t/>
            </a:r>
            <a:br>
              <a:rPr lang="ru-RU" sz="1400" b="1" dirty="0" smtClean="0">
                <a:solidFill>
                  <a:srgbClr val="FFFF00"/>
                </a:solidFill>
              </a:rPr>
            </a:br>
            <a:r>
              <a:rPr lang="ru-RU" sz="1400" b="1" dirty="0" smtClean="0">
                <a:solidFill>
                  <a:srgbClr val="FFFF00"/>
                </a:solidFill>
              </a:rPr>
              <a:t>учащаяся класса гитары музыкально-драматического отдела  ГБУ ДО Центра творчества </a:t>
            </a:r>
            <a:br>
              <a:rPr lang="ru-RU" sz="1400" b="1" dirty="0" smtClean="0">
                <a:solidFill>
                  <a:srgbClr val="FFFF00"/>
                </a:solidFill>
              </a:rPr>
            </a:br>
            <a:r>
              <a:rPr lang="ru-RU" sz="1400" b="1" dirty="0" smtClean="0">
                <a:solidFill>
                  <a:srgbClr val="FFFF00"/>
                </a:solidFill>
              </a:rPr>
              <a:t>и образования </a:t>
            </a:r>
          </a:p>
          <a:p>
            <a:pPr algn="ctr"/>
            <a:r>
              <a:rPr lang="ru-RU" sz="1400" b="1" dirty="0" smtClean="0">
                <a:solidFill>
                  <a:srgbClr val="FFFF00"/>
                </a:solidFill>
              </a:rPr>
              <a:t>Фрунзенского района</a:t>
            </a:r>
          </a:p>
          <a:p>
            <a:pPr algn="ctr"/>
            <a:r>
              <a:rPr lang="ru-RU" sz="1400" b="1" dirty="0" smtClean="0">
                <a:solidFill>
                  <a:srgbClr val="FFFF00"/>
                </a:solidFill>
              </a:rPr>
              <a:t>Педагог</a:t>
            </a:r>
            <a:r>
              <a:rPr lang="en-US" sz="1400" b="1" dirty="0" smtClean="0">
                <a:solidFill>
                  <a:srgbClr val="FFFF00"/>
                </a:solidFill>
              </a:rPr>
              <a:t>:</a:t>
            </a:r>
            <a:r>
              <a:rPr lang="ru-RU" sz="1400" b="1" dirty="0" smtClean="0">
                <a:solidFill>
                  <a:srgbClr val="FFFF00"/>
                </a:solidFill>
              </a:rPr>
              <a:t> Сеземов Э.Ф.</a:t>
            </a:r>
            <a:endParaRPr lang="ru-RU" sz="1400" b="1" dirty="0">
              <a:solidFill>
                <a:srgbClr val="FFFF00"/>
              </a:solidFill>
            </a:endParaRPr>
          </a:p>
        </p:txBody>
      </p:sp>
      <p:sp>
        <p:nvSpPr>
          <p:cNvPr id="7" name="Прямоугольник 6"/>
          <p:cNvSpPr/>
          <p:nvPr/>
        </p:nvSpPr>
        <p:spPr>
          <a:xfrm>
            <a:off x="251520" y="908720"/>
            <a:ext cx="5904656" cy="6247864"/>
          </a:xfrm>
          <a:prstGeom prst="rect">
            <a:avLst/>
          </a:prstGeom>
        </p:spPr>
        <p:txBody>
          <a:bodyPr wrap="square">
            <a:spAutoFit/>
          </a:bodyPr>
          <a:lstStyle/>
          <a:p>
            <a:pPr algn="ctr"/>
            <a:r>
              <a:rPr lang="ru-RU" sz="3600" b="1" dirty="0" smtClean="0">
                <a:solidFill>
                  <a:srgbClr val="FFFF99"/>
                </a:solidFill>
                <a:latin typeface="Monotype Corsiva" pitchFamily="66" charset="0"/>
              </a:rPr>
              <a:t>Агафонова  Дарья</a:t>
            </a:r>
          </a:p>
          <a:p>
            <a:r>
              <a:rPr lang="ru-RU" sz="2800" b="1" dirty="0" smtClean="0">
                <a:solidFill>
                  <a:srgbClr val="FFFF99"/>
                </a:solidFill>
                <a:latin typeface="Monotype Corsiva" pitchFamily="66" charset="0"/>
              </a:rPr>
              <a:t>Дипломант  </a:t>
            </a:r>
            <a:r>
              <a:rPr lang="ru-RU" sz="2800" dirty="0" smtClean="0">
                <a:solidFill>
                  <a:srgbClr val="FFFF99"/>
                </a:solidFill>
                <a:latin typeface="Monotype Corsiva" pitchFamily="66" charset="0"/>
              </a:rPr>
              <a:t>международного конкурса духовной музыки "</a:t>
            </a:r>
            <a:r>
              <a:rPr lang="ru-RU" sz="2800" dirty="0" err="1" smtClean="0">
                <a:solidFill>
                  <a:srgbClr val="FFFF99"/>
                </a:solidFill>
                <a:latin typeface="Monotype Corsiva" pitchFamily="66" charset="0"/>
              </a:rPr>
              <a:t>Ре-Лиго</a:t>
            </a:r>
            <a:r>
              <a:rPr lang="ru-RU" sz="2800" dirty="0" smtClean="0">
                <a:solidFill>
                  <a:srgbClr val="FFFF99"/>
                </a:solidFill>
                <a:latin typeface="Monotype Corsiva" pitchFamily="66" charset="0"/>
              </a:rPr>
              <a:t>"; </a:t>
            </a:r>
            <a:r>
              <a:rPr lang="ru-RU" sz="2800" b="1" dirty="0" smtClean="0">
                <a:solidFill>
                  <a:srgbClr val="FFFF99"/>
                </a:solidFill>
                <a:latin typeface="Monotype Corsiva" pitchFamily="66" charset="0"/>
              </a:rPr>
              <a:t>Лауреат</a:t>
            </a:r>
            <a:r>
              <a:rPr lang="ru-RU" sz="2800" dirty="0" smtClean="0">
                <a:solidFill>
                  <a:srgbClr val="FFFF99"/>
                </a:solidFill>
                <a:latin typeface="Monotype Corsiva" pitchFamily="66" charset="0"/>
              </a:rPr>
              <a:t>  конкурса-фестиваля "Восточная сказка" (Казань, Россия);  </a:t>
            </a:r>
          </a:p>
          <a:p>
            <a:r>
              <a:rPr lang="ru-RU" sz="2800" b="1" dirty="0" smtClean="0">
                <a:solidFill>
                  <a:srgbClr val="FFFF99"/>
                </a:solidFill>
                <a:latin typeface="Monotype Corsiva" pitchFamily="66" charset="0"/>
              </a:rPr>
              <a:t>Победитель</a:t>
            </a:r>
            <a:r>
              <a:rPr lang="ru-RU" sz="2800" dirty="0" smtClean="0">
                <a:solidFill>
                  <a:srgbClr val="FFFF99"/>
                </a:solidFill>
                <a:latin typeface="Monotype Corsiva" pitchFamily="66" charset="0"/>
              </a:rPr>
              <a:t> городского конкурса "Звенит гитарная струна"; </a:t>
            </a:r>
          </a:p>
          <a:p>
            <a:r>
              <a:rPr lang="ru-RU" sz="2800" b="1" dirty="0" smtClean="0">
                <a:solidFill>
                  <a:srgbClr val="FFFF99"/>
                </a:solidFill>
                <a:latin typeface="Monotype Corsiva" pitchFamily="66" charset="0"/>
              </a:rPr>
              <a:t>Победитель </a:t>
            </a:r>
            <a:r>
              <a:rPr lang="ru-RU" sz="2800" dirty="0" smtClean="0">
                <a:solidFill>
                  <a:srgbClr val="FFFF99"/>
                </a:solidFill>
                <a:latin typeface="Monotype Corsiva" pitchFamily="66" charset="0"/>
              </a:rPr>
              <a:t>районного  фестиваля-  «Музыкальная весна»;</a:t>
            </a:r>
            <a:r>
              <a:rPr lang="ru-RU" sz="2800" b="1" dirty="0" smtClean="0">
                <a:solidFill>
                  <a:srgbClr val="FFFF99"/>
                </a:solidFill>
                <a:effectLst>
                  <a:outerShdw blurRad="38100" dist="38100" dir="2700000" algn="tl">
                    <a:srgbClr val="000000">
                      <a:alpha val="43137"/>
                    </a:srgbClr>
                  </a:outerShdw>
                </a:effectLst>
                <a:latin typeface="Monotype Corsiva" pitchFamily="66" charset="0"/>
              </a:rPr>
              <a:t> </a:t>
            </a:r>
          </a:p>
          <a:p>
            <a:r>
              <a:rPr lang="ru-RU" sz="2800" b="1" dirty="0" smtClean="0">
                <a:solidFill>
                  <a:srgbClr val="FFFF99"/>
                </a:solidFill>
                <a:effectLst>
                  <a:outerShdw blurRad="38100" dist="38100" dir="2700000" algn="tl">
                    <a:srgbClr val="000000">
                      <a:alpha val="43137"/>
                    </a:srgbClr>
                  </a:outerShdw>
                </a:effectLst>
                <a:latin typeface="Monotype Corsiva" pitchFamily="66" charset="0"/>
              </a:rPr>
              <a:t>Победитель  </a:t>
            </a:r>
            <a:r>
              <a:rPr lang="ru-RU" sz="2800" dirty="0" smtClean="0">
                <a:solidFill>
                  <a:srgbClr val="FFFF99"/>
                </a:solidFill>
                <a:effectLst>
                  <a:outerShdw blurRad="38100" dist="38100" dir="2700000" algn="tl">
                    <a:srgbClr val="000000">
                      <a:alpha val="43137"/>
                    </a:srgbClr>
                  </a:outerShdw>
                </a:effectLst>
                <a:latin typeface="Monotype Corsiva" pitchFamily="66" charset="0"/>
              </a:rPr>
              <a:t>конкурса «Невские дарования» </a:t>
            </a:r>
            <a:r>
              <a:rPr lang="ru-RU" sz="2800" b="1" dirty="0" smtClean="0">
                <a:solidFill>
                  <a:srgbClr val="FFFF99"/>
                </a:solidFill>
                <a:effectLst>
                  <a:outerShdw blurRad="38100" dist="38100" dir="2700000" algn="tl">
                    <a:srgbClr val="000000">
                      <a:alpha val="43137"/>
                    </a:srgbClr>
                  </a:outerShdw>
                </a:effectLst>
                <a:latin typeface="Monotype Corsiva" pitchFamily="66" charset="0"/>
              </a:rPr>
              <a:t/>
            </a:r>
            <a:br>
              <a:rPr lang="ru-RU" sz="2800" b="1" dirty="0" smtClean="0">
                <a:solidFill>
                  <a:srgbClr val="FFFF99"/>
                </a:solidFill>
                <a:effectLst>
                  <a:outerShdw blurRad="38100" dist="38100" dir="2700000" algn="tl">
                    <a:srgbClr val="000000">
                      <a:alpha val="43137"/>
                    </a:srgbClr>
                  </a:outerShdw>
                </a:effectLst>
                <a:latin typeface="Monotype Corsiva" pitchFamily="66" charset="0"/>
              </a:rPr>
            </a:br>
            <a:r>
              <a:rPr lang="ru-RU" sz="2800" dirty="0" smtClean="0">
                <a:solidFill>
                  <a:srgbClr val="FFFF99"/>
                </a:solidFill>
                <a:latin typeface="Monotype Corsiva" pitchFamily="66" charset="0"/>
              </a:rPr>
              <a:t> </a:t>
            </a:r>
          </a:p>
          <a:p>
            <a:endParaRPr lang="ru-RU" sz="2800" dirty="0" smtClean="0">
              <a:solidFill>
                <a:srgbClr val="FFFF99"/>
              </a:solidFill>
              <a:latin typeface="Monotype Corsiva" pitchFamily="66" charset="0"/>
            </a:endParaRPr>
          </a:p>
          <a:p>
            <a:r>
              <a:rPr lang="ru-RU" sz="2800" dirty="0" smtClean="0"/>
              <a:t> </a:t>
            </a:r>
            <a:endParaRPr lang="ru-RU" sz="2800" dirty="0"/>
          </a:p>
        </p:txBody>
      </p:sp>
      <p:pic>
        <p:nvPicPr>
          <p:cNvPr id="10" name="Содержимое 3" descr="http://www.chpcpdx.org/images/Notes.jpg"/>
          <p:cNvPicPr>
            <a:picLocks/>
          </p:cNvPicPr>
          <p:nvPr/>
        </p:nvPicPr>
        <p:blipFill>
          <a:blip r:embed="rId3" cstate="print"/>
          <a:srcRect/>
          <a:stretch>
            <a:fillRect/>
          </a:stretch>
        </p:blipFill>
        <p:spPr bwMode="auto">
          <a:xfrm>
            <a:off x="611560" y="476672"/>
            <a:ext cx="432048" cy="648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3" descr="C:\Users\user\Downloads\агафонова.JPG"/>
          <p:cNvPicPr>
            <a:picLocks noChangeAspect="1" noChangeArrowheads="1"/>
          </p:cNvPicPr>
          <p:nvPr/>
        </p:nvPicPr>
        <p:blipFill>
          <a:blip r:embed="rId4" cstate="print"/>
          <a:srcRect/>
          <a:stretch>
            <a:fillRect/>
          </a:stretch>
        </p:blipFill>
        <p:spPr bwMode="auto">
          <a:xfrm>
            <a:off x="5724128" y="332656"/>
            <a:ext cx="3024336" cy="20162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Дата 8"/>
          <p:cNvSpPr>
            <a:spLocks noGrp="1"/>
          </p:cNvSpPr>
          <p:nvPr>
            <p:ph type="dt" sz="half" idx="10"/>
          </p:nvPr>
        </p:nvSpPr>
        <p:spPr/>
        <p:txBody>
          <a:bodyPr/>
          <a:lstStyle/>
          <a:p>
            <a:fld id="{62C351E9-9AFB-4D20-8F77-7E1E86929BE5}" type="datetime1">
              <a:rPr lang="ru-RU" smtClean="0"/>
              <a:pPr/>
              <a:t>21.11.2017</a:t>
            </a:fld>
            <a:endParaRPr lang="ru-RU"/>
          </a:p>
        </p:txBody>
      </p:sp>
      <p:sp>
        <p:nvSpPr>
          <p:cNvPr id="11" name="Номер слайда 10"/>
          <p:cNvSpPr>
            <a:spLocks noGrp="1"/>
          </p:cNvSpPr>
          <p:nvPr>
            <p:ph type="sldNum" sz="quarter" idx="12"/>
          </p:nvPr>
        </p:nvSpPr>
        <p:spPr/>
        <p:txBody>
          <a:bodyPr/>
          <a:lstStyle/>
          <a:p>
            <a:fld id="{2CCD68BD-9E44-4B3A-AAA5-5D8E14298428}" type="slidenum">
              <a:rPr lang="ru-RU" smtClean="0"/>
              <a:pPr/>
              <a:t>18</a:t>
            </a:fld>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332656"/>
            <a:ext cx="5760640" cy="6048672"/>
          </a:xfrm>
        </p:spPr>
        <p:txBody>
          <a:bodyPr>
            <a:normAutofit fontScale="92500"/>
          </a:bodyPr>
          <a:lstStyle/>
          <a:p>
            <a:pPr>
              <a:buNone/>
            </a:pPr>
            <a:r>
              <a:rPr lang="ru-RU" sz="2400" b="1" dirty="0" smtClean="0">
                <a:solidFill>
                  <a:schemeClr val="accent2">
                    <a:lumMod val="50000"/>
                  </a:schemeClr>
                </a:solidFill>
                <a:latin typeface="Monotype Corsiva" pitchFamily="66" charset="0"/>
              </a:rPr>
              <a:t>	Класс фортепиано </a:t>
            </a:r>
          </a:p>
          <a:p>
            <a:pPr>
              <a:buNone/>
            </a:pPr>
            <a:r>
              <a:rPr lang="ru-RU" sz="2400" b="1" i="1" dirty="0" smtClean="0">
                <a:solidFill>
                  <a:schemeClr val="accent2">
                    <a:lumMod val="50000"/>
                  </a:schemeClr>
                </a:solidFill>
                <a:latin typeface="Monotype Corsiva" pitchFamily="66" charset="0"/>
              </a:rPr>
              <a:t>	Педагог</a:t>
            </a:r>
            <a:r>
              <a:rPr lang="en-US" sz="2400" b="1" i="1" dirty="0" smtClean="0">
                <a:solidFill>
                  <a:schemeClr val="accent2">
                    <a:lumMod val="50000"/>
                  </a:schemeClr>
                </a:solidFill>
                <a:latin typeface="Monotype Corsiva" pitchFamily="66" charset="0"/>
              </a:rPr>
              <a:t>:</a:t>
            </a:r>
            <a:r>
              <a:rPr lang="ru-RU" sz="2400" b="1" i="1" dirty="0" smtClean="0">
                <a:solidFill>
                  <a:schemeClr val="accent2">
                    <a:lumMod val="50000"/>
                  </a:schemeClr>
                </a:solidFill>
                <a:latin typeface="Monotype Corsiva" pitchFamily="66" charset="0"/>
              </a:rPr>
              <a:t> </a:t>
            </a:r>
            <a:r>
              <a:rPr lang="en-US" sz="2400" b="1" i="1" dirty="0" smtClean="0">
                <a:solidFill>
                  <a:schemeClr val="accent2">
                    <a:lumMod val="50000"/>
                  </a:schemeClr>
                </a:solidFill>
                <a:latin typeface="Monotype Corsiva" pitchFamily="66" charset="0"/>
              </a:rPr>
              <a:t> </a:t>
            </a:r>
            <a:r>
              <a:rPr lang="ru-RU" sz="2400" b="1" i="1" dirty="0" err="1" smtClean="0">
                <a:solidFill>
                  <a:schemeClr val="accent2">
                    <a:lumMod val="50000"/>
                  </a:schemeClr>
                </a:solidFill>
                <a:latin typeface="Monotype Corsiva" pitchFamily="66" charset="0"/>
              </a:rPr>
              <a:t>Лалаева</a:t>
            </a:r>
            <a:r>
              <a:rPr lang="ru-RU" sz="2400" b="1" i="1" dirty="0" smtClean="0">
                <a:solidFill>
                  <a:schemeClr val="accent2">
                    <a:lumMod val="50000"/>
                  </a:schemeClr>
                </a:solidFill>
                <a:latin typeface="Monotype Corsiva" pitchFamily="66" charset="0"/>
              </a:rPr>
              <a:t>  Татьяна Наумовна</a:t>
            </a:r>
          </a:p>
          <a:p>
            <a:r>
              <a:rPr lang="ru-RU" sz="2400" dirty="0" smtClean="0">
                <a:solidFill>
                  <a:schemeClr val="accent2">
                    <a:lumMod val="50000"/>
                  </a:schemeClr>
                </a:solidFill>
                <a:latin typeface="Monotype Corsiva" pitchFamily="66" charset="0"/>
              </a:rPr>
              <a:t>Сидорова Таисия, </a:t>
            </a:r>
          </a:p>
          <a:p>
            <a:r>
              <a:rPr lang="ru-RU" sz="2400" dirty="0" smtClean="0">
                <a:solidFill>
                  <a:schemeClr val="accent2">
                    <a:lumMod val="50000"/>
                  </a:schemeClr>
                </a:solidFill>
                <a:latin typeface="Monotype Corsiva" pitchFamily="66" charset="0"/>
              </a:rPr>
              <a:t>Укладникова Татьяна ,</a:t>
            </a:r>
          </a:p>
          <a:p>
            <a:r>
              <a:rPr lang="ru-RU" sz="2400" dirty="0" err="1" smtClean="0">
                <a:solidFill>
                  <a:schemeClr val="accent2">
                    <a:lumMod val="50000"/>
                  </a:schemeClr>
                </a:solidFill>
                <a:latin typeface="Monotype Corsiva" pitchFamily="66" charset="0"/>
              </a:rPr>
              <a:t>Янчевская</a:t>
            </a:r>
            <a:r>
              <a:rPr lang="ru-RU" sz="2400" dirty="0" smtClean="0">
                <a:solidFill>
                  <a:schemeClr val="accent2">
                    <a:lumMod val="50000"/>
                  </a:schemeClr>
                </a:solidFill>
                <a:latin typeface="Monotype Corsiva" pitchFamily="66" charset="0"/>
              </a:rPr>
              <a:t> Маргарита, </a:t>
            </a:r>
          </a:p>
          <a:p>
            <a:r>
              <a:rPr lang="ru-RU" sz="2400" dirty="0" smtClean="0">
                <a:solidFill>
                  <a:schemeClr val="accent2">
                    <a:lumMod val="50000"/>
                  </a:schemeClr>
                </a:solidFill>
                <a:latin typeface="Monotype Corsiva" pitchFamily="66" charset="0"/>
              </a:rPr>
              <a:t>Круглова Елизавета</a:t>
            </a:r>
          </a:p>
          <a:p>
            <a:pPr>
              <a:buNone/>
            </a:pPr>
            <a:r>
              <a:rPr lang="ru-RU" sz="2400" b="1" dirty="0" smtClean="0">
                <a:solidFill>
                  <a:srgbClr val="002060"/>
                </a:solidFill>
                <a:latin typeface="Monotype Corsiva" pitchFamily="66" charset="0"/>
              </a:rPr>
              <a:t>ПОБЕДИТЕЛИ  И ЛАУРЕАТЫ КОНКУРСОВ</a:t>
            </a:r>
          </a:p>
          <a:p>
            <a:pPr>
              <a:buNone/>
            </a:pPr>
            <a:r>
              <a:rPr lang="ru-RU" sz="2400" b="1" dirty="0" smtClean="0">
                <a:solidFill>
                  <a:srgbClr val="002060"/>
                </a:solidFill>
                <a:latin typeface="Monotype Corsiva" pitchFamily="66" charset="0"/>
              </a:rPr>
              <a:t>УЧАСТНИКИ СОЦИАЛЬНО-КУЛЬТУРНОГО ПРОКТА  ДЕТИ - ДЕТЯМ</a:t>
            </a:r>
            <a:r>
              <a:rPr lang="en-US" sz="2400" b="1" dirty="0" smtClean="0">
                <a:solidFill>
                  <a:srgbClr val="002060"/>
                </a:solidFill>
                <a:latin typeface="Monotype Corsiva" pitchFamily="66" charset="0"/>
              </a:rPr>
              <a:t>”</a:t>
            </a:r>
            <a:endParaRPr lang="ru-RU" sz="2400" b="1" dirty="0" smtClean="0">
              <a:solidFill>
                <a:srgbClr val="002060"/>
              </a:solidFill>
              <a:latin typeface="Monotype Corsiva" pitchFamily="66" charset="0"/>
            </a:endParaRPr>
          </a:p>
          <a:p>
            <a:pPr>
              <a:buNone/>
            </a:pPr>
            <a:r>
              <a:rPr lang="ru-RU" sz="2400" b="1" dirty="0" smtClean="0">
                <a:solidFill>
                  <a:schemeClr val="accent2">
                    <a:lumMod val="50000"/>
                  </a:schemeClr>
                </a:solidFill>
                <a:latin typeface="Monotype Corsiva" pitchFamily="66" charset="0"/>
              </a:rPr>
              <a:t>	Класс фортепиано </a:t>
            </a:r>
          </a:p>
          <a:p>
            <a:pPr>
              <a:buNone/>
            </a:pPr>
            <a:r>
              <a:rPr lang="ru-RU" sz="2400" b="1" i="1" dirty="0" smtClean="0">
                <a:solidFill>
                  <a:schemeClr val="accent2">
                    <a:lumMod val="50000"/>
                  </a:schemeClr>
                </a:solidFill>
                <a:latin typeface="Monotype Corsiva" pitchFamily="66" charset="0"/>
              </a:rPr>
              <a:t>	Педагог</a:t>
            </a:r>
            <a:r>
              <a:rPr lang="en-US" sz="2400" b="1" i="1" dirty="0" smtClean="0">
                <a:solidFill>
                  <a:schemeClr val="accent2">
                    <a:lumMod val="50000"/>
                  </a:schemeClr>
                </a:solidFill>
                <a:latin typeface="Monotype Corsiva" pitchFamily="66" charset="0"/>
              </a:rPr>
              <a:t>:</a:t>
            </a:r>
            <a:r>
              <a:rPr lang="ru-RU" sz="2400" b="1" i="1" dirty="0" smtClean="0">
                <a:solidFill>
                  <a:schemeClr val="accent2">
                    <a:lumMod val="50000"/>
                  </a:schemeClr>
                </a:solidFill>
                <a:latin typeface="Monotype Corsiva" pitchFamily="66" charset="0"/>
              </a:rPr>
              <a:t> </a:t>
            </a:r>
            <a:r>
              <a:rPr lang="en-US" sz="2400" b="1" i="1" dirty="0" smtClean="0">
                <a:solidFill>
                  <a:schemeClr val="accent2">
                    <a:lumMod val="50000"/>
                  </a:schemeClr>
                </a:solidFill>
                <a:latin typeface="Monotype Corsiva" pitchFamily="66" charset="0"/>
              </a:rPr>
              <a:t> </a:t>
            </a:r>
            <a:endParaRPr lang="ru-RU" sz="2400" b="1" i="1" dirty="0" smtClean="0">
              <a:solidFill>
                <a:schemeClr val="accent2">
                  <a:lumMod val="50000"/>
                </a:schemeClr>
              </a:solidFill>
              <a:latin typeface="Monotype Corsiva" pitchFamily="66" charset="0"/>
            </a:endParaRPr>
          </a:p>
          <a:p>
            <a:pPr>
              <a:buNone/>
            </a:pPr>
            <a:r>
              <a:rPr lang="ru-RU" sz="2400" b="1" i="1" dirty="0" smtClean="0">
                <a:solidFill>
                  <a:schemeClr val="accent2">
                    <a:lumMod val="50000"/>
                  </a:schemeClr>
                </a:solidFill>
                <a:latin typeface="Monotype Corsiva" pitchFamily="66" charset="0"/>
              </a:rPr>
              <a:t>	</a:t>
            </a:r>
            <a:r>
              <a:rPr lang="ru-RU" sz="2400" b="1" i="1" dirty="0" err="1" smtClean="0">
                <a:solidFill>
                  <a:schemeClr val="accent2">
                    <a:lumMod val="50000"/>
                  </a:schemeClr>
                </a:solidFill>
                <a:latin typeface="Monotype Corsiva" pitchFamily="66" charset="0"/>
              </a:rPr>
              <a:t>Манвелян</a:t>
            </a:r>
            <a:r>
              <a:rPr lang="ru-RU" sz="2400" b="1" i="1" dirty="0" smtClean="0">
                <a:solidFill>
                  <a:schemeClr val="accent2">
                    <a:lumMod val="50000"/>
                  </a:schemeClr>
                </a:solidFill>
                <a:latin typeface="Monotype Corsiva" pitchFamily="66" charset="0"/>
              </a:rPr>
              <a:t> Людмила Филипповна</a:t>
            </a:r>
          </a:p>
          <a:p>
            <a:r>
              <a:rPr lang="ru-RU" sz="2400" dirty="0" err="1" smtClean="0">
                <a:solidFill>
                  <a:schemeClr val="accent2">
                    <a:lumMod val="50000"/>
                  </a:schemeClr>
                </a:solidFill>
                <a:latin typeface="Monotype Corsiva" pitchFamily="66" charset="0"/>
              </a:rPr>
              <a:t>Маклова</a:t>
            </a:r>
            <a:r>
              <a:rPr lang="ru-RU" sz="2400" dirty="0" smtClean="0">
                <a:solidFill>
                  <a:schemeClr val="accent2">
                    <a:lumMod val="50000"/>
                  </a:schemeClr>
                </a:solidFill>
                <a:latin typeface="Monotype Corsiva" pitchFamily="66" charset="0"/>
              </a:rPr>
              <a:t> Мария</a:t>
            </a:r>
          </a:p>
          <a:p>
            <a:r>
              <a:rPr lang="ru-RU" sz="2400" dirty="0" smtClean="0">
                <a:solidFill>
                  <a:schemeClr val="accent2">
                    <a:lumMod val="50000"/>
                  </a:schemeClr>
                </a:solidFill>
                <a:latin typeface="Monotype Corsiva" pitchFamily="66" charset="0"/>
              </a:rPr>
              <a:t>Костин Дмитрий</a:t>
            </a:r>
            <a:endParaRPr lang="ru-RU" sz="2400" dirty="0">
              <a:solidFill>
                <a:schemeClr val="accent2">
                  <a:lumMod val="50000"/>
                </a:schemeClr>
              </a:solidFill>
              <a:latin typeface="Monotype Corsiva" pitchFamily="66" charset="0"/>
            </a:endParaRPr>
          </a:p>
        </p:txBody>
      </p:sp>
      <p:pic>
        <p:nvPicPr>
          <p:cNvPr id="4" name="Picture 2" descr="C:\Users\user\Desktop\С рабочего стола\П Р О Е К Т Ы\ДЕТИ - ДЕТЯМ\Дети -детям  301 2016\ФОТО 17.11.2016\20161027_135949.jpg"/>
          <p:cNvPicPr>
            <a:picLocks noChangeAspect="1" noChangeArrowheads="1"/>
          </p:cNvPicPr>
          <p:nvPr/>
        </p:nvPicPr>
        <p:blipFill>
          <a:blip r:embed="rId2" cstate="print"/>
          <a:srcRect/>
          <a:stretch>
            <a:fillRect/>
          </a:stretch>
        </p:blipFill>
        <p:spPr bwMode="auto">
          <a:xfrm>
            <a:off x="4932040" y="0"/>
            <a:ext cx="4211960" cy="2582137"/>
          </a:xfrm>
          <a:prstGeom prst="ellipse">
            <a:avLst/>
          </a:prstGeom>
          <a:ln>
            <a:noFill/>
          </a:ln>
          <a:effectLst>
            <a:softEdge rad="112500"/>
          </a:effectLst>
        </p:spPr>
      </p:pic>
      <p:pic>
        <p:nvPicPr>
          <p:cNvPr id="5" name="Picture 2" descr="C:\Users\user\Desktop\С рабочего стола\П Р О Е К Т Ы\ДЕТИ - ДЕТЯМ\Дети -детям  301 2016\ФОТО 22.12.2016\20161222_144757.jpg"/>
          <p:cNvPicPr>
            <a:picLocks noChangeAspect="1" noChangeArrowheads="1"/>
          </p:cNvPicPr>
          <p:nvPr/>
        </p:nvPicPr>
        <p:blipFill>
          <a:blip r:embed="rId3" cstate="print"/>
          <a:srcRect/>
          <a:stretch>
            <a:fillRect/>
          </a:stretch>
        </p:blipFill>
        <p:spPr bwMode="auto">
          <a:xfrm>
            <a:off x="4924039" y="3645024"/>
            <a:ext cx="4096455" cy="2304256"/>
          </a:xfrm>
          <a:prstGeom prst="ellipse">
            <a:avLst/>
          </a:prstGeom>
          <a:ln>
            <a:noFill/>
          </a:ln>
          <a:effectLst>
            <a:softEdge rad="112500"/>
          </a:effectLst>
        </p:spPr>
      </p:pic>
      <p:pic>
        <p:nvPicPr>
          <p:cNvPr id="6" name="Picture 2" descr="C:\Users\user\Desktop\С рабочего стола\П Р О Е К Т Ы\Проект ОД ЦТиО\19.05.2017 А талантов СПб\piano-white-rose-wallpaper.jpg"/>
          <p:cNvPicPr>
            <a:picLocks noChangeAspect="1" noChangeArrowheads="1"/>
          </p:cNvPicPr>
          <p:nvPr/>
        </p:nvPicPr>
        <p:blipFill>
          <a:blip r:embed="rId4" cstate="print"/>
          <a:srcRect/>
          <a:stretch>
            <a:fillRect/>
          </a:stretch>
        </p:blipFill>
        <p:spPr bwMode="auto">
          <a:xfrm flipH="1">
            <a:off x="5724125" y="2060848"/>
            <a:ext cx="3419871" cy="2016224"/>
          </a:xfrm>
          <a:prstGeom prst="ellipse">
            <a:avLst/>
          </a:prstGeom>
          <a:ln>
            <a:noFill/>
          </a:ln>
          <a:effectLst>
            <a:softEdge rad="112500"/>
          </a:effectLst>
        </p:spPr>
      </p:pic>
      <p:sp>
        <p:nvSpPr>
          <p:cNvPr id="7" name="Дата 6"/>
          <p:cNvSpPr>
            <a:spLocks noGrp="1"/>
          </p:cNvSpPr>
          <p:nvPr>
            <p:ph type="dt" sz="half" idx="10"/>
          </p:nvPr>
        </p:nvSpPr>
        <p:spPr/>
        <p:txBody>
          <a:bodyPr/>
          <a:lstStyle/>
          <a:p>
            <a:fld id="{7A228514-247A-4CA0-9CAF-4482D3E1F1BA}" type="datetime1">
              <a:rPr lang="ru-RU" smtClean="0"/>
              <a:pPr/>
              <a:t>21.11.2017</a:t>
            </a:fld>
            <a:endParaRPr lang="ru-RU"/>
          </a:p>
        </p:txBody>
      </p:sp>
      <p:sp>
        <p:nvSpPr>
          <p:cNvPr id="8" name="Номер слайда 7"/>
          <p:cNvSpPr>
            <a:spLocks noGrp="1"/>
          </p:cNvSpPr>
          <p:nvPr>
            <p:ph type="sldNum" sz="quarter" idx="12"/>
          </p:nvPr>
        </p:nvSpPr>
        <p:spPr/>
        <p:txBody>
          <a:bodyPr/>
          <a:lstStyle/>
          <a:p>
            <a:fld id="{2CCD68BD-9E44-4B3A-AAA5-5D8E14298428}" type="slidenum">
              <a:rPr lang="ru-RU" smtClean="0"/>
              <a:pPr/>
              <a:t>19</a:t>
            </a:fld>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7128792" cy="1570186"/>
          </a:xfrm>
          <a:noFill/>
        </p:spPr>
        <p:txBody>
          <a:bodyPr rtlCol="0">
            <a:normAutofit/>
          </a:bodyPr>
          <a:lstStyle/>
          <a:p>
            <a:r>
              <a:rPr lang="ru-RU" sz="1600" b="1" dirty="0" smtClean="0">
                <a:solidFill>
                  <a:schemeClr val="tx2">
                    <a:lumMod val="50000"/>
                  </a:schemeClr>
                </a:solidFill>
                <a:latin typeface="Century" pitchFamily="18" charset="0"/>
              </a:rPr>
              <a:t>С целью  реализации государственной программы </a:t>
            </a:r>
            <a:br>
              <a:rPr lang="ru-RU" sz="1600" b="1" dirty="0" smtClean="0">
                <a:solidFill>
                  <a:schemeClr val="tx2">
                    <a:lumMod val="50000"/>
                  </a:schemeClr>
                </a:solidFill>
                <a:latin typeface="Century" pitchFamily="18" charset="0"/>
              </a:rPr>
            </a:br>
            <a:r>
              <a:rPr lang="ru-RU" sz="1600" b="1" dirty="0" smtClean="0">
                <a:solidFill>
                  <a:schemeClr val="tx2">
                    <a:lumMod val="50000"/>
                  </a:schemeClr>
                </a:solidFill>
                <a:latin typeface="Century" pitchFamily="18" charset="0"/>
              </a:rPr>
              <a:t>Санкт-Петербурга «Создание условий для обеспечения общественного согласия в Санкт-Петербурге» на 2015-2020 гг. осуществляется  районный проект  “Пути достижения общественного согласия”</a:t>
            </a:r>
          </a:p>
        </p:txBody>
      </p:sp>
      <p:sp>
        <p:nvSpPr>
          <p:cNvPr id="3" name="Содержимое 2"/>
          <p:cNvSpPr>
            <a:spLocks noGrp="1"/>
          </p:cNvSpPr>
          <p:nvPr>
            <p:ph idx="1"/>
          </p:nvPr>
        </p:nvSpPr>
        <p:spPr>
          <a:xfrm>
            <a:off x="0" y="1628800"/>
            <a:ext cx="8964613" cy="4248125"/>
          </a:xfrm>
          <a:noFill/>
        </p:spPr>
        <p:txBody>
          <a:bodyPr rtlCol="0">
            <a:noAutofit/>
          </a:bodyPr>
          <a:lstStyle/>
          <a:p>
            <a:pPr>
              <a:buNone/>
            </a:pPr>
            <a:r>
              <a:rPr lang="ru-RU" sz="1600" dirty="0" smtClean="0">
                <a:latin typeface="Century" pitchFamily="18" charset="0"/>
              </a:rPr>
              <a:t>	</a:t>
            </a:r>
            <a:r>
              <a:rPr lang="ru-RU" sz="1800" b="1" dirty="0" smtClean="0">
                <a:solidFill>
                  <a:schemeClr val="tx2">
                    <a:lumMod val="50000"/>
                  </a:schemeClr>
                </a:solidFill>
                <a:latin typeface="Century" pitchFamily="18" charset="0"/>
              </a:rPr>
              <a:t>Основные направления</a:t>
            </a:r>
          </a:p>
          <a:p>
            <a:r>
              <a:rPr lang="ru-RU" sz="2000" b="1" dirty="0" smtClean="0">
                <a:solidFill>
                  <a:schemeClr val="accent2">
                    <a:lumMod val="75000"/>
                  </a:schemeClr>
                </a:solidFill>
                <a:effectLst>
                  <a:outerShdw blurRad="38100" dist="38100" dir="2700000" algn="tl">
                    <a:srgbClr val="000000">
                      <a:alpha val="43137"/>
                    </a:srgbClr>
                  </a:outerShdw>
                </a:effectLst>
                <a:latin typeface="Century" pitchFamily="18" charset="0"/>
              </a:rPr>
              <a:t>Выявление и поддержка одаренных детей и талантливой молодежи</a:t>
            </a:r>
          </a:p>
          <a:p>
            <a:r>
              <a:rPr lang="ru-RU" sz="1800" b="1" dirty="0" smtClean="0">
                <a:solidFill>
                  <a:schemeClr val="accent2">
                    <a:lumMod val="75000"/>
                  </a:schemeClr>
                </a:solidFill>
                <a:effectLst>
                  <a:outerShdw blurRad="38100" dist="38100" dir="2700000" algn="tl">
                    <a:srgbClr val="000000">
                      <a:alpha val="43137"/>
                    </a:srgbClr>
                  </a:outerShdw>
                </a:effectLst>
                <a:latin typeface="Century" pitchFamily="18" charset="0"/>
              </a:rPr>
              <a:t>Развитие творческой среды для самореализации детей и молодежи</a:t>
            </a:r>
          </a:p>
          <a:p>
            <a:r>
              <a:rPr lang="ru-RU" sz="1800" b="1" dirty="0" smtClean="0">
                <a:solidFill>
                  <a:srgbClr val="002060"/>
                </a:solidFill>
                <a:latin typeface="Century" pitchFamily="18" charset="0"/>
              </a:rPr>
              <a:t>Воспитание гражданственности и патриотизма</a:t>
            </a:r>
            <a:endParaRPr lang="ru-RU" sz="1800" dirty="0" smtClean="0">
              <a:solidFill>
                <a:srgbClr val="002060"/>
              </a:solidFill>
              <a:latin typeface="Century" pitchFamily="18" charset="0"/>
            </a:endParaRPr>
          </a:p>
          <a:p>
            <a:r>
              <a:rPr lang="ru-RU" sz="1800" dirty="0" smtClean="0">
                <a:solidFill>
                  <a:srgbClr val="002060"/>
                </a:solidFill>
                <a:latin typeface="Century" pitchFamily="18" charset="0"/>
              </a:rPr>
              <a:t>Формирование у детей и молодежи патриотического сознания, российской гражданской идентичности</a:t>
            </a:r>
          </a:p>
          <a:p>
            <a:r>
              <a:rPr lang="ru-RU" sz="1800" b="1" dirty="0" smtClean="0">
                <a:solidFill>
                  <a:srgbClr val="002060"/>
                </a:solidFill>
                <a:latin typeface="Century" pitchFamily="18" charset="0"/>
              </a:rPr>
              <a:t>Формирование взаимного уважения у разных народов, культур и </a:t>
            </a:r>
            <a:r>
              <a:rPr lang="ru-RU" sz="1800" b="1" dirty="0" err="1" smtClean="0">
                <a:solidFill>
                  <a:srgbClr val="002060"/>
                </a:solidFill>
                <a:latin typeface="Century" pitchFamily="18" charset="0"/>
              </a:rPr>
              <a:t>конфессий</a:t>
            </a:r>
            <a:endParaRPr lang="ru-RU" sz="1800" dirty="0" smtClean="0">
              <a:solidFill>
                <a:srgbClr val="002060"/>
              </a:solidFill>
              <a:latin typeface="Century" pitchFamily="18" charset="0"/>
            </a:endParaRPr>
          </a:p>
          <a:p>
            <a:r>
              <a:rPr lang="ru-RU" sz="1800" dirty="0" smtClean="0">
                <a:solidFill>
                  <a:srgbClr val="002060"/>
                </a:solidFill>
                <a:latin typeface="Century" pitchFamily="18" charset="0"/>
              </a:rPr>
              <a:t>Создание атмосферы взаимного доброжелательного отношения друг к другу</a:t>
            </a:r>
          </a:p>
          <a:p>
            <a:r>
              <a:rPr lang="ru-RU" sz="1800" dirty="0" smtClean="0">
                <a:solidFill>
                  <a:srgbClr val="002060"/>
                </a:solidFill>
                <a:latin typeface="Century" pitchFamily="18" charset="0"/>
              </a:rPr>
              <a:t>Создание условий для успешной адаптации детей мигрантов</a:t>
            </a:r>
          </a:p>
          <a:p>
            <a:r>
              <a:rPr lang="ru-RU" sz="1800" b="1" dirty="0" smtClean="0">
                <a:solidFill>
                  <a:srgbClr val="002060"/>
                </a:solidFill>
                <a:latin typeface="Century" pitchFamily="18" charset="0"/>
              </a:rPr>
              <a:t>Консолидация усилий образовательной общественности </a:t>
            </a:r>
          </a:p>
          <a:p>
            <a:r>
              <a:rPr lang="ru-RU" sz="1800" b="1" dirty="0" smtClean="0">
                <a:solidFill>
                  <a:srgbClr val="002060"/>
                </a:solidFill>
                <a:latin typeface="Century" pitchFamily="18" charset="0"/>
              </a:rPr>
              <a:t>в поиске “Путей достижения общественного согласия”</a:t>
            </a:r>
            <a:endParaRPr lang="ru-RU" sz="1800" dirty="0" smtClean="0">
              <a:solidFill>
                <a:srgbClr val="002060"/>
              </a:solidFill>
              <a:latin typeface="Century" pitchFamily="18" charset="0"/>
            </a:endParaRPr>
          </a:p>
          <a:p>
            <a:r>
              <a:rPr lang="ru-RU" sz="1800" b="1" dirty="0" smtClean="0">
                <a:solidFill>
                  <a:srgbClr val="002060"/>
                </a:solidFill>
                <a:latin typeface="Century" pitchFamily="18" charset="0"/>
              </a:rPr>
              <a:t>Формирование открытой информационной среды</a:t>
            </a:r>
            <a:endParaRPr lang="ru-RU" sz="1800" dirty="0" smtClean="0">
              <a:solidFill>
                <a:srgbClr val="002060"/>
              </a:solidFill>
              <a:latin typeface="Century" pitchFamily="18" charset="0"/>
            </a:endParaRPr>
          </a:p>
          <a:p>
            <a:pPr algn="just" eaLnBrk="1" fontAlgn="auto" hangingPunct="1">
              <a:spcAft>
                <a:spcPts val="0"/>
              </a:spcAft>
              <a:buNone/>
              <a:defRPr/>
            </a:pPr>
            <a:r>
              <a:rPr lang="ru-RU" sz="1800" b="1" dirty="0" smtClean="0">
                <a:solidFill>
                  <a:srgbClr val="002060"/>
                </a:solidFill>
                <a:latin typeface="Century" pitchFamily="18" charset="0"/>
              </a:rPr>
              <a:t>		Координирует реализацию  проекта  –  </a:t>
            </a:r>
          </a:p>
          <a:p>
            <a:pPr algn="just" eaLnBrk="1" fontAlgn="auto" hangingPunct="1">
              <a:spcAft>
                <a:spcPts val="0"/>
              </a:spcAft>
              <a:buNone/>
              <a:defRPr/>
            </a:pPr>
            <a:r>
              <a:rPr lang="ru-RU" sz="1800" b="1" dirty="0" smtClean="0">
                <a:solidFill>
                  <a:srgbClr val="002060"/>
                </a:solidFill>
                <a:latin typeface="Century" pitchFamily="18" charset="0"/>
              </a:rPr>
              <a:t>	Центр творчества и образования Фрунзенского района</a:t>
            </a:r>
          </a:p>
          <a:p>
            <a:pPr algn="just" eaLnBrk="1" fontAlgn="auto" hangingPunct="1">
              <a:spcAft>
                <a:spcPts val="0"/>
              </a:spcAft>
              <a:defRPr/>
            </a:pPr>
            <a:endParaRPr lang="ru-RU" sz="2000" b="1" dirty="0" smtClean="0">
              <a:solidFill>
                <a:schemeClr val="tx2">
                  <a:lumMod val="50000"/>
                </a:schemeClr>
              </a:solidFill>
              <a:latin typeface="Century" pitchFamily="18" charset="0"/>
            </a:endParaRPr>
          </a:p>
          <a:p>
            <a:pPr algn="just" eaLnBrk="1" fontAlgn="auto" hangingPunct="1">
              <a:spcAft>
                <a:spcPts val="0"/>
              </a:spcAft>
              <a:defRPr/>
            </a:pPr>
            <a:endParaRPr lang="ru-RU" sz="1800" dirty="0">
              <a:solidFill>
                <a:schemeClr val="tx2">
                  <a:lumMod val="50000"/>
                </a:schemeClr>
              </a:solidFill>
              <a:latin typeface="Century" pitchFamily="18" charset="0"/>
            </a:endParaRPr>
          </a:p>
        </p:txBody>
      </p:sp>
      <p:pic>
        <p:nvPicPr>
          <p:cNvPr id="5" name="Picture 3" descr="C:\Documents and Settings\User\Рабочий стол\Сентябрь 2016\Подготовка материалов к Старту программы Воспитание\121fcd9c88dc8c0770d2b69e63737f44.jpg"/>
          <p:cNvPicPr>
            <a:picLocks noChangeAspect="1" noChangeArrowheads="1"/>
          </p:cNvPicPr>
          <p:nvPr/>
        </p:nvPicPr>
        <p:blipFill>
          <a:blip r:embed="rId2" cstate="print"/>
          <a:srcRect/>
          <a:stretch>
            <a:fillRect/>
          </a:stretch>
        </p:blipFill>
        <p:spPr bwMode="auto">
          <a:xfrm>
            <a:off x="7524328" y="836712"/>
            <a:ext cx="1368152" cy="79401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2" descr="C:\Documents and Settings\User\Рабочий стол\Сентябрь 2016\Подготовка материалов к Старту программы Воспитание\лого ЦТиО.png"/>
          <p:cNvPicPr>
            <a:picLocks noChangeAspect="1" noChangeArrowheads="1"/>
          </p:cNvPicPr>
          <p:nvPr/>
        </p:nvPicPr>
        <p:blipFill>
          <a:blip r:embed="rId3" cstate="print"/>
          <a:srcRect/>
          <a:stretch>
            <a:fillRect/>
          </a:stretch>
        </p:blipFill>
        <p:spPr bwMode="auto">
          <a:xfrm>
            <a:off x="7020272" y="4653136"/>
            <a:ext cx="1307002" cy="936104"/>
          </a:xfrm>
          <a:prstGeom prst="rect">
            <a:avLst/>
          </a:prstGeom>
          <a:noFill/>
        </p:spPr>
      </p:pic>
      <p:sp>
        <p:nvSpPr>
          <p:cNvPr id="7" name="Дата 6"/>
          <p:cNvSpPr>
            <a:spLocks noGrp="1"/>
          </p:cNvSpPr>
          <p:nvPr>
            <p:ph type="dt" sz="half" idx="10"/>
          </p:nvPr>
        </p:nvSpPr>
        <p:spPr/>
        <p:txBody>
          <a:bodyPr/>
          <a:lstStyle/>
          <a:p>
            <a:fld id="{1858757C-9069-4370-B860-3C2771ECA332}" type="datetime1">
              <a:rPr lang="ru-RU" smtClean="0"/>
              <a:pPr/>
              <a:t>21.11.2017</a:t>
            </a:fld>
            <a:endParaRPr lang="ru-RU"/>
          </a:p>
        </p:txBody>
      </p:sp>
      <p:sp>
        <p:nvSpPr>
          <p:cNvPr id="8" name="Номер слайда 7"/>
          <p:cNvSpPr>
            <a:spLocks noGrp="1"/>
          </p:cNvSpPr>
          <p:nvPr>
            <p:ph type="sldNum" sz="quarter" idx="12"/>
          </p:nvPr>
        </p:nvSpPr>
        <p:spPr/>
        <p:txBody>
          <a:bodyPr/>
          <a:lstStyle/>
          <a:p>
            <a:fld id="{2CCD68BD-9E44-4B3A-AAA5-5D8E14298428}" type="slidenum">
              <a:rPr lang="ru-RU" smtClean="0"/>
              <a:pPr/>
              <a:t>2</a:t>
            </a:fld>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5936" y="0"/>
            <a:ext cx="4896544" cy="3068960"/>
          </a:xfrm>
        </p:spPr>
        <p:txBody>
          <a:bodyPr>
            <a:normAutofit fontScale="90000"/>
          </a:bodyPr>
          <a:lstStyle/>
          <a:p>
            <a:pPr algn="l"/>
            <a:r>
              <a:rPr lang="ru-RU" sz="2700" b="1" dirty="0" smtClean="0">
                <a:solidFill>
                  <a:schemeClr val="accent2">
                    <a:lumMod val="50000"/>
                  </a:schemeClr>
                </a:solidFill>
              </a:rPr>
              <a:t/>
            </a:r>
            <a:br>
              <a:rPr lang="ru-RU" sz="2700" b="1" dirty="0" smtClean="0">
                <a:solidFill>
                  <a:schemeClr val="accent2">
                    <a:lumMod val="50000"/>
                  </a:schemeClr>
                </a:solidFill>
              </a:rPr>
            </a:br>
            <a:r>
              <a:rPr lang="ru-RU" sz="2700" b="1" dirty="0" smtClean="0">
                <a:solidFill>
                  <a:schemeClr val="accent2">
                    <a:lumMod val="50000"/>
                  </a:schemeClr>
                </a:solidFill>
              </a:rPr>
              <a:t/>
            </a:r>
            <a:br>
              <a:rPr lang="ru-RU" sz="2700" b="1" dirty="0" smtClean="0">
                <a:solidFill>
                  <a:schemeClr val="accent2">
                    <a:lumMod val="50000"/>
                  </a:schemeClr>
                </a:solidFill>
              </a:rPr>
            </a:br>
            <a:r>
              <a:rPr lang="ru-RU" sz="2700" b="1" dirty="0" smtClean="0">
                <a:solidFill>
                  <a:schemeClr val="accent2">
                    <a:lumMod val="50000"/>
                  </a:schemeClr>
                </a:solidFill>
                <a:latin typeface="Monotype Corsiva" pitchFamily="66" charset="0"/>
              </a:rPr>
              <a:t>Артемьева Ксения, </a:t>
            </a:r>
            <a:br>
              <a:rPr lang="ru-RU" sz="2700" b="1" dirty="0" smtClean="0">
                <a:solidFill>
                  <a:schemeClr val="accent2">
                    <a:lumMod val="50000"/>
                  </a:schemeClr>
                </a:solidFill>
                <a:latin typeface="Monotype Corsiva" pitchFamily="66" charset="0"/>
              </a:rPr>
            </a:br>
            <a:r>
              <a:rPr lang="ru-RU" sz="2700" b="1" dirty="0" err="1" smtClean="0">
                <a:solidFill>
                  <a:schemeClr val="accent2">
                    <a:lumMod val="50000"/>
                  </a:schemeClr>
                </a:solidFill>
                <a:latin typeface="Monotype Corsiva" pitchFamily="66" charset="0"/>
              </a:rPr>
              <a:t>Кленина</a:t>
            </a:r>
            <a:r>
              <a:rPr lang="ru-RU" sz="2700" b="1" dirty="0" smtClean="0">
                <a:solidFill>
                  <a:schemeClr val="accent2">
                    <a:lumMod val="50000"/>
                  </a:schemeClr>
                </a:solidFill>
                <a:latin typeface="Monotype Corsiva" pitchFamily="66" charset="0"/>
              </a:rPr>
              <a:t> Валерия</a:t>
            </a:r>
            <a:br>
              <a:rPr lang="ru-RU" sz="2700" b="1" dirty="0" smtClean="0">
                <a:solidFill>
                  <a:schemeClr val="accent2">
                    <a:lumMod val="50000"/>
                  </a:schemeClr>
                </a:solidFill>
                <a:latin typeface="Monotype Corsiva" pitchFamily="66" charset="0"/>
              </a:rPr>
            </a:br>
            <a:r>
              <a:rPr lang="ru-RU" sz="2700" b="1" dirty="0" smtClean="0">
                <a:solidFill>
                  <a:schemeClr val="accent2">
                    <a:lumMod val="50000"/>
                  </a:schemeClr>
                </a:solidFill>
                <a:latin typeface="Monotype Corsiva" pitchFamily="66" charset="0"/>
              </a:rPr>
              <a:t>Семенова Елизавета, </a:t>
            </a:r>
            <a:br>
              <a:rPr lang="ru-RU" sz="2700" b="1" dirty="0" smtClean="0">
                <a:solidFill>
                  <a:schemeClr val="accent2">
                    <a:lumMod val="50000"/>
                  </a:schemeClr>
                </a:solidFill>
                <a:latin typeface="Monotype Corsiva" pitchFamily="66" charset="0"/>
              </a:rPr>
            </a:br>
            <a:r>
              <a:rPr lang="ru-RU" sz="2700" b="1" dirty="0" smtClean="0">
                <a:solidFill>
                  <a:schemeClr val="accent2">
                    <a:lumMod val="50000"/>
                  </a:schemeClr>
                </a:solidFill>
                <a:latin typeface="Monotype Corsiva" pitchFamily="66" charset="0"/>
              </a:rPr>
              <a:t>Костикова Анастасия</a:t>
            </a:r>
            <a:br>
              <a:rPr lang="ru-RU" sz="2700" b="1" dirty="0" smtClean="0">
                <a:solidFill>
                  <a:schemeClr val="accent2">
                    <a:lumMod val="50000"/>
                  </a:schemeClr>
                </a:solidFill>
                <a:latin typeface="Monotype Corsiva" pitchFamily="66" charset="0"/>
              </a:rPr>
            </a:br>
            <a:r>
              <a:rPr lang="ru-RU" sz="2700" b="1" dirty="0" smtClean="0">
                <a:solidFill>
                  <a:schemeClr val="accent2">
                    <a:lumMod val="50000"/>
                  </a:schemeClr>
                </a:solidFill>
                <a:latin typeface="Monotype Corsiva" pitchFamily="66" charset="0"/>
              </a:rPr>
              <a:t>Иванова Алина</a:t>
            </a:r>
            <a:br>
              <a:rPr lang="ru-RU" sz="2700" b="1" dirty="0" smtClean="0">
                <a:solidFill>
                  <a:schemeClr val="accent2">
                    <a:lumMod val="50000"/>
                  </a:schemeClr>
                </a:solidFill>
                <a:latin typeface="Monotype Corsiva" pitchFamily="66" charset="0"/>
              </a:rPr>
            </a:br>
            <a:r>
              <a:rPr lang="ru-RU" sz="2700" b="1" dirty="0" smtClean="0">
                <a:solidFill>
                  <a:schemeClr val="accent2">
                    <a:lumMod val="50000"/>
                  </a:schemeClr>
                </a:solidFill>
                <a:latin typeface="Monotype Corsiva" pitchFamily="66" charset="0"/>
              </a:rPr>
              <a:t>Литвиненко Елизавета</a:t>
            </a:r>
            <a:r>
              <a:rPr lang="ru-RU" b="1" dirty="0" smtClean="0">
                <a:solidFill>
                  <a:schemeClr val="accent2">
                    <a:lumMod val="50000"/>
                  </a:schemeClr>
                </a:solidFill>
              </a:rPr>
              <a:t/>
            </a:r>
            <a:br>
              <a:rPr lang="ru-RU" b="1" dirty="0" smtClean="0">
                <a:solidFill>
                  <a:schemeClr val="accent2">
                    <a:lumMod val="50000"/>
                  </a:schemeClr>
                </a:solidFill>
              </a:rPr>
            </a:br>
            <a:endParaRPr lang="ru-RU" b="1" dirty="0">
              <a:solidFill>
                <a:schemeClr val="accent2">
                  <a:lumMod val="50000"/>
                </a:schemeClr>
              </a:solidFill>
            </a:endParaRPr>
          </a:p>
        </p:txBody>
      </p:sp>
      <p:pic>
        <p:nvPicPr>
          <p:cNvPr id="3075" name="Picture 3" descr="C:\Users\user\Desktop\С рабочего стола\П Р О Е К Т Ы\Проект ОД ЦТиО\19.05.2017 А талантов СПб\МДО\Карусель\cTo02U8EPrc[1].jpg"/>
          <p:cNvPicPr>
            <a:picLocks noChangeAspect="1" noChangeArrowheads="1"/>
          </p:cNvPicPr>
          <p:nvPr/>
        </p:nvPicPr>
        <p:blipFill>
          <a:blip r:embed="rId2" cstate="print"/>
          <a:srcRect/>
          <a:stretch>
            <a:fillRect/>
          </a:stretch>
        </p:blipFill>
        <p:spPr bwMode="auto">
          <a:xfrm>
            <a:off x="1907704" y="2996952"/>
            <a:ext cx="3968440" cy="22322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6" name="Picture 4" descr="C:\Users\user\Desktop\С рабочего стола\П Р О Е К Т Ы\Проект ОД ЦТиО\19.05.2017 А талантов СПб\МДО\Карусель\IOeUzAldj5s[1].jpg"/>
          <p:cNvPicPr>
            <a:picLocks noChangeAspect="1" noChangeArrowheads="1"/>
          </p:cNvPicPr>
          <p:nvPr/>
        </p:nvPicPr>
        <p:blipFill>
          <a:blip r:embed="rId3" cstate="print"/>
          <a:srcRect/>
          <a:stretch>
            <a:fillRect/>
          </a:stretch>
        </p:blipFill>
        <p:spPr bwMode="auto">
          <a:xfrm>
            <a:off x="323528" y="332656"/>
            <a:ext cx="3335693" cy="2501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8" name="Picture 6" descr="C:\Users\user\Desktop\С рабочего стола\П Р О Е К Т Ы\Проект ОД ЦТиО\19.05.2017 А талантов СПб\МДО\Карусель\pI8UOhLInKE[1].jpg"/>
          <p:cNvPicPr>
            <a:picLocks noChangeAspect="1" noChangeArrowheads="1"/>
          </p:cNvPicPr>
          <p:nvPr/>
        </p:nvPicPr>
        <p:blipFill>
          <a:blip r:embed="rId4" cstate="print"/>
          <a:srcRect/>
          <a:stretch>
            <a:fillRect/>
          </a:stretch>
        </p:blipFill>
        <p:spPr bwMode="auto">
          <a:xfrm flipH="1">
            <a:off x="7524328" y="2636912"/>
            <a:ext cx="1259632" cy="18894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2" descr="C:\Users\user\Desktop\С рабочего стола\П Р О Е К Т Ы\Проект ОД ЦТиО\19.05.2017 А талантов СПб\МДО\Карусель\9K29O0uNnEY[1].jpg"/>
          <p:cNvPicPr>
            <a:picLocks noGrp="1" noChangeAspect="1" noChangeArrowheads="1"/>
          </p:cNvPicPr>
          <p:nvPr>
            <p:ph idx="1"/>
          </p:nvPr>
        </p:nvPicPr>
        <p:blipFill>
          <a:blip r:embed="rId5" cstate="print"/>
          <a:srcRect/>
          <a:stretch>
            <a:fillRect/>
          </a:stretch>
        </p:blipFill>
        <p:spPr bwMode="auto">
          <a:xfrm>
            <a:off x="5868144" y="3789040"/>
            <a:ext cx="1944216" cy="28101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Прямоугольник 11"/>
          <p:cNvSpPr/>
          <p:nvPr/>
        </p:nvSpPr>
        <p:spPr>
          <a:xfrm>
            <a:off x="0" y="5301208"/>
            <a:ext cx="5868144" cy="1261884"/>
          </a:xfrm>
          <a:prstGeom prst="rect">
            <a:avLst/>
          </a:prstGeom>
        </p:spPr>
        <p:txBody>
          <a:bodyPr wrap="square">
            <a:spAutoFit/>
          </a:bodyPr>
          <a:lstStyle/>
          <a:p>
            <a:pPr algn="ctr"/>
            <a:r>
              <a:rPr lang="ru-RU" sz="2400" b="1" dirty="0" smtClean="0">
                <a:solidFill>
                  <a:srgbClr val="000066"/>
                </a:solidFill>
                <a:effectLst>
                  <a:outerShdw blurRad="38100" dist="38100" dir="2700000" algn="tl">
                    <a:srgbClr val="000000">
                      <a:alpha val="43137"/>
                    </a:srgbClr>
                  </a:outerShdw>
                </a:effectLst>
                <a:latin typeface="Monotype Corsiva" pitchFamily="66" charset="0"/>
              </a:rPr>
              <a:t>Ансамбль  русской песни   </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Карусель</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endParaRPr lang="ru-RU" sz="2400" b="1" dirty="0" smtClean="0">
              <a:solidFill>
                <a:srgbClr val="000066"/>
              </a:solidFill>
              <a:effectLst>
                <a:outerShdw blurRad="38100" dist="38100" dir="2700000" algn="tl">
                  <a:srgbClr val="000000">
                    <a:alpha val="43137"/>
                  </a:srgbClr>
                </a:outerShdw>
              </a:effectLst>
              <a:latin typeface="Monotype Corsiva" pitchFamily="66" charset="0"/>
            </a:endParaRPr>
          </a:p>
          <a:p>
            <a:pPr algn="ctr"/>
            <a:r>
              <a:rPr lang="ru-RU" sz="1600" b="1" dirty="0" smtClean="0">
                <a:solidFill>
                  <a:srgbClr val="000066"/>
                </a:solidFill>
                <a:effectLst>
                  <a:outerShdw blurRad="38100" dist="38100" dir="2700000" algn="tl">
                    <a:srgbClr val="000000">
                      <a:alpha val="43137"/>
                    </a:srgbClr>
                  </a:outerShdw>
                </a:effectLst>
                <a:latin typeface="Monotype Corsiva" pitchFamily="66" charset="0"/>
              </a:rPr>
              <a:t>Педагоги</a:t>
            </a:r>
            <a:r>
              <a:rPr lang="en-US" sz="1600" b="1" dirty="0" smtClean="0">
                <a:solidFill>
                  <a:srgbClr val="000066"/>
                </a:solidFill>
                <a:effectLst>
                  <a:outerShdw blurRad="38100" dist="38100" dir="2700000" algn="tl">
                    <a:srgbClr val="000000">
                      <a:alpha val="43137"/>
                    </a:srgbClr>
                  </a:outerShdw>
                </a:effectLst>
                <a:latin typeface="Monotype Corsiva" pitchFamily="66" charset="0"/>
              </a:rPr>
              <a:t>:</a:t>
            </a:r>
            <a:r>
              <a:rPr lang="ru-RU" sz="1600" b="1" dirty="0" smtClean="0">
                <a:solidFill>
                  <a:srgbClr val="000066"/>
                </a:solidFill>
                <a:effectLst>
                  <a:outerShdw blurRad="38100" dist="38100" dir="2700000" algn="tl">
                    <a:srgbClr val="000000">
                      <a:alpha val="43137"/>
                    </a:srgbClr>
                  </a:outerShdw>
                </a:effectLst>
                <a:latin typeface="Monotype Corsiva" pitchFamily="66" charset="0"/>
              </a:rPr>
              <a:t> Позднякова Елена Юрьевна, Коннова Евгения Евгеньевна</a:t>
            </a:r>
            <a:r>
              <a:rPr lang="ru-RU" sz="3600" b="1" dirty="0" smtClean="0">
                <a:solidFill>
                  <a:srgbClr val="000066"/>
                </a:solidFill>
                <a:effectLst>
                  <a:outerShdw blurRad="38100" dist="38100" dir="2700000" algn="tl">
                    <a:srgbClr val="000000">
                      <a:alpha val="43137"/>
                    </a:srgbClr>
                  </a:outerShdw>
                </a:effectLst>
                <a:latin typeface="Monotype Corsiva" pitchFamily="66" charset="0"/>
              </a:rPr>
              <a:t/>
            </a:r>
            <a:br>
              <a:rPr lang="ru-RU" sz="3600" b="1" dirty="0" smtClean="0">
                <a:solidFill>
                  <a:srgbClr val="000066"/>
                </a:solidFill>
                <a:effectLst>
                  <a:outerShdw blurRad="38100" dist="38100" dir="2700000" algn="tl">
                    <a:srgbClr val="000000">
                      <a:alpha val="43137"/>
                    </a:srgbClr>
                  </a:outerShdw>
                </a:effectLst>
                <a:latin typeface="Monotype Corsiva" pitchFamily="66" charset="0"/>
              </a:rPr>
            </a:br>
            <a:endParaRPr lang="ru-RU" sz="3600" b="1" dirty="0">
              <a:solidFill>
                <a:srgbClr val="000066"/>
              </a:solidFill>
              <a:effectLst>
                <a:outerShdw blurRad="38100" dist="38100" dir="2700000" algn="tl">
                  <a:srgbClr val="000000">
                    <a:alpha val="43137"/>
                  </a:srgbClr>
                </a:outerShdw>
              </a:effectLst>
            </a:endParaRPr>
          </a:p>
        </p:txBody>
      </p:sp>
      <p:pic>
        <p:nvPicPr>
          <p:cNvPr id="14" name="Содержимое 3" descr="http://www.chpcpdx.org/images/Notes.jpg"/>
          <p:cNvPicPr>
            <a:picLocks/>
          </p:cNvPicPr>
          <p:nvPr/>
        </p:nvPicPr>
        <p:blipFill>
          <a:blip r:embed="rId6" cstate="print"/>
          <a:srcRect/>
          <a:stretch>
            <a:fillRect/>
          </a:stretch>
        </p:blipFill>
        <p:spPr bwMode="auto">
          <a:xfrm>
            <a:off x="7020272" y="476672"/>
            <a:ext cx="1296144" cy="1656184"/>
          </a:xfrm>
          <a:prstGeom prst="roundRect">
            <a:avLst>
              <a:gd name="adj" fmla="val 50000"/>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Дата 9"/>
          <p:cNvSpPr>
            <a:spLocks noGrp="1"/>
          </p:cNvSpPr>
          <p:nvPr>
            <p:ph type="dt" sz="half" idx="10"/>
          </p:nvPr>
        </p:nvSpPr>
        <p:spPr/>
        <p:txBody>
          <a:bodyPr/>
          <a:lstStyle/>
          <a:p>
            <a:fld id="{6BE25AF9-2EDD-4CB9-BDE2-A894FF6406B9}" type="datetime1">
              <a:rPr lang="ru-RU" smtClean="0"/>
              <a:pPr/>
              <a:t>21.11.2017</a:t>
            </a:fld>
            <a:endParaRPr lang="ru-RU"/>
          </a:p>
        </p:txBody>
      </p:sp>
      <p:sp>
        <p:nvSpPr>
          <p:cNvPr id="11" name="Номер слайда 10"/>
          <p:cNvSpPr>
            <a:spLocks noGrp="1"/>
          </p:cNvSpPr>
          <p:nvPr>
            <p:ph type="sldNum" sz="quarter" idx="12"/>
          </p:nvPr>
        </p:nvSpPr>
        <p:spPr/>
        <p:txBody>
          <a:bodyPr/>
          <a:lstStyle/>
          <a:p>
            <a:fld id="{2CCD68BD-9E44-4B3A-AAA5-5D8E14298428}" type="slidenum">
              <a:rPr lang="ru-RU" smtClean="0"/>
              <a:pPr/>
              <a:t>20</a:t>
            </a:fld>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9992" y="274638"/>
            <a:ext cx="4464496" cy="2578298"/>
          </a:xfrm>
        </p:spPr>
        <p:txBody>
          <a:bodyPr>
            <a:noAutofit/>
          </a:bodyPr>
          <a:lstStyle/>
          <a:p>
            <a:r>
              <a:rPr lang="ru-RU" sz="2400" b="1" dirty="0" smtClean="0">
                <a:solidFill>
                  <a:srgbClr val="000066"/>
                </a:solidFill>
                <a:effectLst>
                  <a:outerShdw blurRad="38100" dist="38100" dir="2700000" algn="tl">
                    <a:srgbClr val="000000">
                      <a:alpha val="43137"/>
                    </a:srgbClr>
                  </a:outerShdw>
                </a:effectLst>
                <a:latin typeface="Monotype Corsiva" pitchFamily="66" charset="0"/>
              </a:rPr>
              <a:t>Ансамбль  русской песни   </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Карусель</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br>
              <a:rPr lang="en-US" sz="2400" b="1" dirty="0" smtClean="0">
                <a:solidFill>
                  <a:srgbClr val="000066"/>
                </a:solidFill>
                <a:effectLst>
                  <a:outerShdw blurRad="38100" dist="38100" dir="2700000" algn="tl">
                    <a:srgbClr val="000000">
                      <a:alpha val="43137"/>
                    </a:srgbClr>
                  </a:outerShdw>
                </a:effectLst>
                <a:latin typeface="Monotype Corsiva" pitchFamily="66" charset="0"/>
              </a:rPr>
            </a:br>
            <a:r>
              <a:rPr lang="ru-RU" sz="2400" dirty="0" smtClean="0">
                <a:solidFill>
                  <a:srgbClr val="000066"/>
                </a:solidFill>
                <a:effectLst>
                  <a:outerShdw blurRad="38100" dist="38100" dir="2700000" algn="tl">
                    <a:srgbClr val="000000">
                      <a:alpha val="43137"/>
                    </a:srgbClr>
                  </a:outerShdw>
                </a:effectLst>
                <a:latin typeface="Monotype Corsiva" pitchFamily="66" charset="0"/>
              </a:rPr>
              <a:t>Педагоги</a:t>
            </a:r>
            <a:r>
              <a:rPr lang="en-US" sz="2400" dirty="0" smtClean="0">
                <a:solidFill>
                  <a:srgbClr val="000066"/>
                </a:solidFill>
                <a:effectLst>
                  <a:outerShdw blurRad="38100" dist="38100" dir="2700000" algn="tl">
                    <a:srgbClr val="000000">
                      <a:alpha val="43137"/>
                    </a:srgbClr>
                  </a:outerShdw>
                </a:effectLst>
                <a:latin typeface="Monotype Corsiva" pitchFamily="66" charset="0"/>
              </a:rPr>
              <a:t>:</a:t>
            </a:r>
            <a:r>
              <a:rPr lang="ru-RU" sz="2400" dirty="0" smtClean="0">
                <a:solidFill>
                  <a:srgbClr val="000066"/>
                </a:solidFill>
                <a:effectLst>
                  <a:outerShdw blurRad="38100" dist="38100" dir="2700000" algn="tl">
                    <a:srgbClr val="000000">
                      <a:alpha val="43137"/>
                    </a:srgbClr>
                  </a:outerShdw>
                </a:effectLst>
                <a:latin typeface="Monotype Corsiva" pitchFamily="66" charset="0"/>
              </a:rPr>
              <a:t> </a:t>
            </a:r>
            <a:r>
              <a:rPr lang="en-US" sz="2400" dirty="0" smtClean="0">
                <a:solidFill>
                  <a:srgbClr val="000066"/>
                </a:solidFill>
                <a:effectLst>
                  <a:outerShdw blurRad="38100" dist="38100" dir="2700000" algn="tl">
                    <a:srgbClr val="000000">
                      <a:alpha val="43137"/>
                    </a:srgbClr>
                  </a:outerShdw>
                </a:effectLst>
                <a:latin typeface="Monotype Corsiva" pitchFamily="66" charset="0"/>
              </a:rPr>
              <a:t/>
            </a:r>
            <a:br>
              <a:rPr lang="en-US" sz="2400" dirty="0" smtClean="0">
                <a:solidFill>
                  <a:srgbClr val="000066"/>
                </a:solidFill>
                <a:effectLst>
                  <a:outerShdw blurRad="38100" dist="38100" dir="2700000" algn="tl">
                    <a:srgbClr val="000000">
                      <a:alpha val="43137"/>
                    </a:srgbClr>
                  </a:outerShdw>
                </a:effectLst>
                <a:latin typeface="Monotype Corsiva" pitchFamily="66" charset="0"/>
              </a:rPr>
            </a:br>
            <a:r>
              <a:rPr lang="ru-RU" sz="2400" dirty="0" smtClean="0">
                <a:solidFill>
                  <a:srgbClr val="000066"/>
                </a:solidFill>
                <a:effectLst>
                  <a:outerShdw blurRad="38100" dist="38100" dir="2700000" algn="tl">
                    <a:srgbClr val="000000">
                      <a:alpha val="43137"/>
                    </a:srgbClr>
                  </a:outerShdw>
                </a:effectLst>
                <a:latin typeface="Monotype Corsiva" pitchFamily="66" charset="0"/>
              </a:rPr>
              <a:t>Позднякова Е.Ю., Коннова Е.Е.</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
            </a:r>
            <a:br>
              <a:rPr lang="ru-RU" sz="2400" b="1" dirty="0" smtClean="0">
                <a:solidFill>
                  <a:srgbClr val="000066"/>
                </a:solidFill>
                <a:effectLst>
                  <a:outerShdw blurRad="38100" dist="38100" dir="2700000" algn="tl">
                    <a:srgbClr val="000000">
                      <a:alpha val="43137"/>
                    </a:srgbClr>
                  </a:outerShdw>
                </a:effectLst>
                <a:latin typeface="Monotype Corsiva" pitchFamily="66" charset="0"/>
              </a:rPr>
            </a:br>
            <a:r>
              <a:rPr lang="ru-RU" sz="28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Солистка ансамбля</a:t>
            </a:r>
            <a:r>
              <a:rPr lang="en-US" sz="28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a:t>
            </a:r>
            <a:r>
              <a:rPr lang="ru-RU" sz="28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
            </a:r>
            <a:br>
              <a:rPr lang="ru-RU" sz="28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br>
            <a:r>
              <a:rPr lang="ru-RU" sz="28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Артемьева Ксения</a:t>
            </a:r>
            <a:endParaRPr lang="ru-RU" sz="2800" b="1" dirty="0">
              <a:solidFill>
                <a:schemeClr val="accent2">
                  <a:lumMod val="50000"/>
                </a:schemeClr>
              </a:solidFill>
              <a:effectLst>
                <a:outerShdw blurRad="38100" dist="38100" dir="2700000" algn="tl">
                  <a:srgbClr val="000000">
                    <a:alpha val="43137"/>
                  </a:srgbClr>
                </a:outerShdw>
              </a:effectLst>
              <a:latin typeface="Monotype Corsiva" pitchFamily="66" charset="0"/>
            </a:endParaRPr>
          </a:p>
        </p:txBody>
      </p:sp>
      <p:pic>
        <p:nvPicPr>
          <p:cNvPr id="2050" name="Picture 2" descr="C:\Users\user\Desktop\С рабочего стола\П Р О Е К Т Ы\Проект ОД ЦТиО\19.05.2017 А талантов СПб\МДО\up3TLvsYcvQ.jpg"/>
          <p:cNvPicPr>
            <a:picLocks noGrp="1" noChangeAspect="1" noChangeArrowheads="1"/>
          </p:cNvPicPr>
          <p:nvPr>
            <p:ph idx="1"/>
          </p:nvPr>
        </p:nvPicPr>
        <p:blipFill>
          <a:blip r:embed="rId2" cstate="print"/>
          <a:srcRect/>
          <a:stretch>
            <a:fillRect/>
          </a:stretch>
        </p:blipFill>
        <p:spPr bwMode="auto">
          <a:xfrm rot="728669">
            <a:off x="4209153" y="2971770"/>
            <a:ext cx="4899020" cy="32570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descr="C:\Users\user\Desktop\С рабочего стола\П Р О Е К Т Ы\Народный календарь КОН\HO9gu-Aw4IQ[1].jpg"/>
          <p:cNvPicPr>
            <a:picLocks noChangeAspect="1" noChangeArrowheads="1"/>
          </p:cNvPicPr>
          <p:nvPr/>
        </p:nvPicPr>
        <p:blipFill>
          <a:blip r:embed="rId3" cstate="print"/>
          <a:srcRect/>
          <a:stretch>
            <a:fillRect/>
          </a:stretch>
        </p:blipFill>
        <p:spPr bwMode="auto">
          <a:xfrm rot="21290221">
            <a:off x="441338" y="516572"/>
            <a:ext cx="4214114" cy="28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Содержимое 3" descr="http://www.chpcpdx.org/images/Notes.jpg"/>
          <p:cNvPicPr>
            <a:picLocks/>
          </p:cNvPicPr>
          <p:nvPr/>
        </p:nvPicPr>
        <p:blipFill>
          <a:blip r:embed="rId4" cstate="print"/>
          <a:srcRect/>
          <a:stretch>
            <a:fillRect/>
          </a:stretch>
        </p:blipFill>
        <p:spPr bwMode="auto">
          <a:xfrm>
            <a:off x="7956376" y="3501008"/>
            <a:ext cx="720080" cy="1080120"/>
          </a:xfrm>
          <a:prstGeom prst="roundRect">
            <a:avLst>
              <a:gd name="adj" fmla="val 50000"/>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5" descr="C:\Users\user\Desktop\С рабочего стола\П Р О Е К Т Ы\Проект ОД ЦТиО\19.05.2017 А талантов СПб\МДО\Карусель\nwtrk2IQ3nI[1].jpg"/>
          <p:cNvPicPr>
            <a:picLocks noChangeAspect="1" noChangeArrowheads="1"/>
          </p:cNvPicPr>
          <p:nvPr/>
        </p:nvPicPr>
        <p:blipFill>
          <a:blip r:embed="rId5" cstate="print"/>
          <a:srcRect/>
          <a:stretch>
            <a:fillRect/>
          </a:stretch>
        </p:blipFill>
        <p:spPr bwMode="auto">
          <a:xfrm>
            <a:off x="1835696" y="3429000"/>
            <a:ext cx="2016224" cy="30285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Дата 7"/>
          <p:cNvSpPr>
            <a:spLocks noGrp="1"/>
          </p:cNvSpPr>
          <p:nvPr>
            <p:ph type="dt" sz="half" idx="10"/>
          </p:nvPr>
        </p:nvSpPr>
        <p:spPr/>
        <p:txBody>
          <a:bodyPr/>
          <a:lstStyle/>
          <a:p>
            <a:fld id="{11F9D903-72BA-4BB5-B00A-4C547F46C51D}" type="datetime1">
              <a:rPr lang="ru-RU" smtClean="0"/>
              <a:pPr/>
              <a:t>21.11.2017</a:t>
            </a:fld>
            <a:endParaRPr lang="ru-RU"/>
          </a:p>
        </p:txBody>
      </p:sp>
      <p:sp>
        <p:nvSpPr>
          <p:cNvPr id="9" name="Номер слайда 8"/>
          <p:cNvSpPr>
            <a:spLocks noGrp="1"/>
          </p:cNvSpPr>
          <p:nvPr>
            <p:ph type="sldNum" sz="quarter" idx="12"/>
          </p:nvPr>
        </p:nvSpPr>
        <p:spPr/>
        <p:txBody>
          <a:bodyPr/>
          <a:lstStyle/>
          <a:p>
            <a:fld id="{2CCD68BD-9E44-4B3A-AAA5-5D8E14298428}" type="slidenum">
              <a:rPr lang="ru-RU" smtClean="0"/>
              <a:pPr/>
              <a:t>21</a:t>
            </a:fld>
            <a:endParaRPr lang="ru-RU"/>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836712"/>
            <a:ext cx="8229600" cy="5289451"/>
          </a:xfrm>
        </p:spPr>
        <p:txBody>
          <a:bodyPr>
            <a:normAutofit fontScale="92500" lnSpcReduction="10000"/>
          </a:bodyPr>
          <a:lstStyle/>
          <a:p>
            <a:pPr algn="ctr">
              <a:buNone/>
            </a:pPr>
            <a:r>
              <a:rPr lang="ru-RU" dirty="0" smtClean="0"/>
              <a:t>	</a:t>
            </a:r>
            <a:r>
              <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ДОРОГИЕ РЕБЯТА!</a:t>
            </a:r>
          </a:p>
          <a:p>
            <a:pPr algn="ctr">
              <a:buNone/>
            </a:pPr>
            <a:r>
              <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ПОЗДРАВЛЯЕМ ВАС!</a:t>
            </a:r>
          </a:p>
          <a:p>
            <a:pPr algn="ctr">
              <a:buNone/>
            </a:pPr>
            <a:r>
              <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БЛАГОДАРИМ </a:t>
            </a:r>
            <a:r>
              <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ЗА </a:t>
            </a:r>
            <a:r>
              <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АКТИВНОЕ </a:t>
            </a:r>
            <a:endPar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endParaRPr>
          </a:p>
          <a:p>
            <a:pPr algn="ctr">
              <a:buNone/>
            </a:pPr>
            <a:r>
              <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УЧАСТИЕ </a:t>
            </a:r>
            <a:r>
              <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В МЕРОПРИЯТИЯХ  И СОЦИАЛЬНО-КУЛЬТУРНЫХ ПРОЕКТАХ НАШЕГО ЦЕНТРА, </a:t>
            </a:r>
          </a:p>
          <a:p>
            <a:pPr algn="ctr">
              <a:buNone/>
            </a:pPr>
            <a:r>
              <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РАЙОННЫХ  И ГОРОДСКИХ МЕРОПРИЯТИЯХ! </a:t>
            </a:r>
          </a:p>
          <a:p>
            <a:pPr algn="ctr">
              <a:buNone/>
            </a:pPr>
            <a:r>
              <a:rPr lang="ru-RU" sz="26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ЖЕЛАЕМ ДАЛЬНЕЙШИХ УСПЕХОВ!</a:t>
            </a:r>
          </a:p>
          <a:p>
            <a:pPr algn="ctr">
              <a:buNone/>
            </a:pPr>
            <a:endParaRPr lang="ru-RU" sz="3000" b="1" dirty="0" smtClean="0">
              <a:solidFill>
                <a:schemeClr val="accent2">
                  <a:lumMod val="50000"/>
                </a:schemeClr>
              </a:solidFill>
              <a:effectLst>
                <a:outerShdw blurRad="38100" dist="38100" dir="2700000" algn="tl">
                  <a:srgbClr val="000000">
                    <a:alpha val="43137"/>
                  </a:srgbClr>
                </a:outerShdw>
              </a:effectLst>
              <a:latin typeface="Monotype Corsiva" pitchFamily="66" charset="0"/>
            </a:endParaRPr>
          </a:p>
          <a:p>
            <a:pPr algn="ctr">
              <a:buNone/>
            </a:pPr>
            <a:r>
              <a:rPr lang="ru-RU" sz="3000" b="1" dirty="0" smtClean="0">
                <a:solidFill>
                  <a:srgbClr val="000066"/>
                </a:solidFill>
                <a:effectLst>
                  <a:outerShdw blurRad="38100" dist="38100" dir="2700000" algn="tl">
                    <a:srgbClr val="000000">
                      <a:alpha val="43137"/>
                    </a:srgbClr>
                  </a:outerShdw>
                </a:effectLst>
                <a:latin typeface="Monotype Corsiva" pitchFamily="66" charset="0"/>
              </a:rPr>
              <a:t>БЛАГОДАРИМ ПЕДАГОГВ И РОДИТЕЛЕЙ </a:t>
            </a:r>
          </a:p>
          <a:p>
            <a:pPr algn="ctr">
              <a:buNone/>
            </a:pPr>
            <a:r>
              <a:rPr lang="ru-RU" sz="3000" b="1" dirty="0" smtClean="0">
                <a:solidFill>
                  <a:srgbClr val="000066"/>
                </a:solidFill>
                <a:effectLst>
                  <a:outerShdw blurRad="38100" dist="38100" dir="2700000" algn="tl">
                    <a:srgbClr val="000000">
                      <a:alpha val="43137"/>
                    </a:srgbClr>
                  </a:outerShdw>
                </a:effectLst>
                <a:latin typeface="Monotype Corsiva" pitchFamily="66" charset="0"/>
              </a:rPr>
              <a:t>ЗА БОЛЬШОЙ ВКЛАД В РАЗВИТИЕ  ОДАРЕННОСТИ  ДЕТЕЙ</a:t>
            </a:r>
          </a:p>
          <a:p>
            <a:pPr algn="ctr">
              <a:buNone/>
            </a:pPr>
            <a:r>
              <a:rPr lang="ru-RU" sz="3000" b="1" dirty="0" smtClean="0">
                <a:solidFill>
                  <a:srgbClr val="000066"/>
                </a:solidFill>
                <a:effectLst>
                  <a:outerShdw blurRad="38100" dist="38100" dir="2700000" algn="tl">
                    <a:srgbClr val="000000">
                      <a:alpha val="43137"/>
                    </a:srgbClr>
                  </a:outerShdw>
                </a:effectLst>
                <a:latin typeface="Monotype Corsiva" pitchFamily="66" charset="0"/>
              </a:rPr>
              <a:t>И  ТАДАНТОВ МОЛОДЕЖИ!</a:t>
            </a:r>
            <a:endParaRPr lang="ru-RU" sz="3000" b="1" dirty="0">
              <a:solidFill>
                <a:srgbClr val="000066"/>
              </a:solidFill>
              <a:effectLst>
                <a:outerShdw blurRad="38100" dist="38100" dir="2700000" algn="tl">
                  <a:srgbClr val="000000">
                    <a:alpha val="43137"/>
                  </a:srgbClr>
                </a:outerShdw>
              </a:effectLst>
              <a:latin typeface="Monotype Corsiva" pitchFamily="66" charset="0"/>
            </a:endParaRPr>
          </a:p>
        </p:txBody>
      </p:sp>
      <p:pic>
        <p:nvPicPr>
          <p:cNvPr id="4" name="Picture 2" descr="C:\Documents and Settings\User\Рабочий стол\Сентябрь 2016\Подготовка материалов к Старту программы Воспитание\лого ЦТиО.png"/>
          <p:cNvPicPr>
            <a:picLocks noChangeAspect="1" noChangeArrowheads="1"/>
          </p:cNvPicPr>
          <p:nvPr/>
        </p:nvPicPr>
        <p:blipFill>
          <a:blip r:embed="rId2" cstate="print"/>
          <a:srcRect/>
          <a:stretch>
            <a:fillRect/>
          </a:stretch>
        </p:blipFill>
        <p:spPr bwMode="auto">
          <a:xfrm>
            <a:off x="395536" y="476672"/>
            <a:ext cx="1440160" cy="1031475"/>
          </a:xfrm>
          <a:prstGeom prst="rect">
            <a:avLst/>
          </a:prstGeom>
          <a:noFill/>
        </p:spPr>
      </p:pic>
      <p:pic>
        <p:nvPicPr>
          <p:cNvPr id="7" name="Picture 2" descr="C:\Users\user\Desktop\С рабочего стола\П Р О Е К Т Ы\Проект ОД ЦТиО\19.05.2017 А талантов СПб\He850OvNAYUVcQAv1K8xPeQVnqfvrFrM4fZdJMjVRkisSuUWD6gcOcfMHitIgmnQ1z1kD4LthyGg9HEAcE9fheSbRw.gif"/>
          <p:cNvPicPr>
            <a:picLocks noChangeAspect="1" noChangeArrowheads="1" noCrop="1"/>
          </p:cNvPicPr>
          <p:nvPr/>
        </p:nvPicPr>
        <p:blipFill>
          <a:blip r:embed="rId3" cstate="print"/>
          <a:srcRect/>
          <a:stretch>
            <a:fillRect/>
          </a:stretch>
        </p:blipFill>
        <p:spPr bwMode="auto">
          <a:xfrm>
            <a:off x="6188180" y="188640"/>
            <a:ext cx="2688298" cy="1512168"/>
          </a:xfrm>
          <a:prstGeom prst="ellipse">
            <a:avLst/>
          </a:prstGeom>
          <a:ln>
            <a:noFill/>
          </a:ln>
          <a:effectLst>
            <a:softEdge rad="112500"/>
          </a:effectLst>
        </p:spPr>
      </p:pic>
      <p:sp>
        <p:nvSpPr>
          <p:cNvPr id="5" name="Дата 4"/>
          <p:cNvSpPr>
            <a:spLocks noGrp="1"/>
          </p:cNvSpPr>
          <p:nvPr>
            <p:ph type="dt" sz="half" idx="10"/>
          </p:nvPr>
        </p:nvSpPr>
        <p:spPr/>
        <p:txBody>
          <a:bodyPr/>
          <a:lstStyle/>
          <a:p>
            <a:fld id="{3C7048D0-5861-4526-AC16-348D84DC7DA8}" type="datetime1">
              <a:rPr lang="ru-RU" smtClean="0"/>
              <a:pPr/>
              <a:t>21.11.2017</a:t>
            </a:fld>
            <a:endParaRPr lang="ru-RU"/>
          </a:p>
        </p:txBody>
      </p:sp>
      <p:sp>
        <p:nvSpPr>
          <p:cNvPr id="6" name="Номер слайда 5"/>
          <p:cNvSpPr>
            <a:spLocks noGrp="1"/>
          </p:cNvSpPr>
          <p:nvPr>
            <p:ph type="sldNum" sz="quarter" idx="12"/>
          </p:nvPr>
        </p:nvSpPr>
        <p:spPr/>
        <p:txBody>
          <a:bodyPr/>
          <a:lstStyle/>
          <a:p>
            <a:fld id="{2CCD68BD-9E44-4B3A-AAA5-5D8E14298428}" type="slidenum">
              <a:rPr lang="ru-RU" smtClean="0"/>
              <a:pPr/>
              <a:t>22</a:t>
            </a:fld>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2">
                    <a:lumMod val="50000"/>
                  </a:schemeClr>
                </a:solidFill>
                <a:latin typeface="Monotype Corsiva" pitchFamily="66" charset="0"/>
              </a:rPr>
              <a:t>ПРИГЛАШАЕМ  К УЧАСТИЮ </a:t>
            </a:r>
            <a:br>
              <a:rPr lang="ru-RU" sz="2400" b="1" dirty="0" smtClean="0">
                <a:solidFill>
                  <a:schemeClr val="accent2">
                    <a:lumMod val="50000"/>
                  </a:schemeClr>
                </a:solidFill>
                <a:latin typeface="Monotype Corsiva" pitchFamily="66" charset="0"/>
              </a:rPr>
            </a:br>
            <a:r>
              <a:rPr lang="ru-RU" sz="2400" b="1" dirty="0" smtClean="0">
                <a:solidFill>
                  <a:schemeClr val="accent2">
                    <a:lumMod val="50000"/>
                  </a:schemeClr>
                </a:solidFill>
                <a:latin typeface="Monotype Corsiva" pitchFamily="66" charset="0"/>
              </a:rPr>
              <a:t>В 2017-2018 УЧЕБНОМ ГОДУ</a:t>
            </a:r>
            <a:endParaRPr lang="ru-RU" sz="2400" b="1" dirty="0">
              <a:solidFill>
                <a:schemeClr val="accent2">
                  <a:lumMod val="50000"/>
                </a:schemeClr>
              </a:solidFill>
              <a:latin typeface="Monotype Corsiva" pitchFamily="66" charset="0"/>
            </a:endParaRPr>
          </a:p>
        </p:txBody>
      </p:sp>
      <p:sp>
        <p:nvSpPr>
          <p:cNvPr id="3" name="Содержимое 2"/>
          <p:cNvSpPr>
            <a:spLocks noGrp="1"/>
          </p:cNvSpPr>
          <p:nvPr>
            <p:ph idx="1"/>
          </p:nvPr>
        </p:nvSpPr>
        <p:spPr>
          <a:xfrm>
            <a:off x="179512" y="1340769"/>
            <a:ext cx="8712968" cy="4392488"/>
          </a:xfrm>
        </p:spPr>
        <p:txBody>
          <a:bodyPr>
            <a:normAutofit/>
          </a:bodyPr>
          <a:lstStyle/>
          <a:p>
            <a:pPr algn="ctr">
              <a:buNone/>
            </a:pPr>
            <a:r>
              <a:rPr lang="ru-RU" sz="2400" b="1" dirty="0" smtClean="0">
                <a:solidFill>
                  <a:schemeClr val="accent2">
                    <a:lumMod val="50000"/>
                  </a:schemeClr>
                </a:solidFill>
                <a:latin typeface="Monotype Corsiva" pitchFamily="66" charset="0"/>
              </a:rPr>
              <a:t>Районный молодежный фестиваль </a:t>
            </a:r>
            <a:endParaRPr lang="en-US" sz="2400" b="1" dirty="0" smtClean="0">
              <a:solidFill>
                <a:schemeClr val="accent2">
                  <a:lumMod val="50000"/>
                </a:schemeClr>
              </a:solidFill>
              <a:latin typeface="Monotype Corsiva" pitchFamily="66" charset="0"/>
            </a:endParaRPr>
          </a:p>
          <a:p>
            <a:pPr algn="ctr">
              <a:buNone/>
            </a:pPr>
            <a:r>
              <a:rPr lang="en-US" sz="2400" b="1" dirty="0" smtClean="0">
                <a:solidFill>
                  <a:schemeClr val="accent2">
                    <a:lumMod val="50000"/>
                  </a:schemeClr>
                </a:solidFill>
                <a:latin typeface="Monotype Corsiva" pitchFamily="66" charset="0"/>
              </a:rPr>
              <a:t>“</a:t>
            </a:r>
            <a:r>
              <a:rPr lang="ru-RU" sz="2400" b="1" dirty="0" smtClean="0">
                <a:solidFill>
                  <a:schemeClr val="accent2">
                    <a:lumMod val="50000"/>
                  </a:schemeClr>
                </a:solidFill>
                <a:latin typeface="Monotype Corsiva" pitchFamily="66" charset="0"/>
              </a:rPr>
              <a:t>В согласии – будущее, в единстве жизнь!</a:t>
            </a:r>
            <a:r>
              <a:rPr lang="en-US" sz="2400" b="1" dirty="0" smtClean="0">
                <a:solidFill>
                  <a:schemeClr val="accent2">
                    <a:lumMod val="50000"/>
                  </a:schemeClr>
                </a:solidFill>
                <a:latin typeface="Monotype Corsiva" pitchFamily="66" charset="0"/>
              </a:rPr>
              <a:t>”</a:t>
            </a:r>
            <a:endParaRPr lang="ru-RU" sz="2400" b="1" dirty="0" smtClean="0">
              <a:solidFill>
                <a:schemeClr val="accent2">
                  <a:lumMod val="50000"/>
                </a:schemeClr>
              </a:solidFill>
              <a:latin typeface="Monotype Corsiva" pitchFamily="66" charset="0"/>
            </a:endParaRPr>
          </a:p>
          <a:p>
            <a:pPr>
              <a:buNone/>
            </a:pPr>
            <a:r>
              <a:rPr lang="ru-RU" sz="2400" b="1" dirty="0" smtClean="0">
                <a:latin typeface="Monotype Corsiva" pitchFamily="66" charset="0"/>
              </a:rPr>
              <a:t>	</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Музыкальный конкурс </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r>
              <a:rPr lang="ru-RU" sz="2400" b="1" dirty="0" err="1" smtClean="0">
                <a:solidFill>
                  <a:srgbClr val="000066"/>
                </a:solidFill>
                <a:effectLst>
                  <a:outerShdw blurRad="38100" dist="38100" dir="2700000" algn="tl">
                    <a:srgbClr val="000000">
                      <a:alpha val="43137"/>
                    </a:srgbClr>
                  </a:outerShdw>
                </a:effectLst>
                <a:latin typeface="Monotype Corsiva" pitchFamily="66" charset="0"/>
              </a:rPr>
              <a:t>Фрунзенская</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 волна</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 (ноябрь 2017 г.)</a:t>
            </a:r>
          </a:p>
          <a:p>
            <a:pPr>
              <a:buNone/>
            </a:pPr>
            <a:r>
              <a:rPr lang="ru-RU" sz="2400" b="1" dirty="0" smtClean="0">
                <a:solidFill>
                  <a:srgbClr val="000066"/>
                </a:solidFill>
                <a:effectLst>
                  <a:outerShdw blurRad="38100" dist="38100" dir="2700000" algn="tl">
                    <a:srgbClr val="000000">
                      <a:alpha val="43137"/>
                    </a:srgbClr>
                  </a:outerShdw>
                </a:effectLst>
                <a:latin typeface="Monotype Corsiva" pitchFamily="66" charset="0"/>
              </a:rPr>
              <a:t>	Конкурс по истории отечества </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Россия – наша Родина!</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 (март 2018 г.)</a:t>
            </a:r>
          </a:p>
          <a:p>
            <a:pPr>
              <a:buNone/>
            </a:pPr>
            <a:r>
              <a:rPr lang="ru-RU" sz="2400" b="1" dirty="0" smtClean="0">
                <a:solidFill>
                  <a:srgbClr val="000066"/>
                </a:solidFill>
                <a:effectLst>
                  <a:outerShdw blurRad="38100" dist="38100" dir="2700000" algn="tl">
                    <a:srgbClr val="000000">
                      <a:alpha val="43137"/>
                    </a:srgbClr>
                  </a:outerShdw>
                </a:effectLst>
                <a:latin typeface="Monotype Corsiva" pitchFamily="66" charset="0"/>
              </a:rPr>
              <a:t>	Конкурс социально-культурных проектов </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Молодежные инициативы</a:t>
            </a:r>
            <a:r>
              <a:rPr lang="en-US" sz="2400" b="1" dirty="0" smtClean="0">
                <a:solidFill>
                  <a:srgbClr val="000066"/>
                </a:solidFill>
                <a:effectLst>
                  <a:outerShdw blurRad="38100" dist="38100" dir="2700000" algn="tl">
                    <a:srgbClr val="000000">
                      <a:alpha val="43137"/>
                    </a:srgbClr>
                  </a:outerShdw>
                </a:effectLst>
                <a:latin typeface="Monotype Corsiva" pitchFamily="66" charset="0"/>
              </a:rPr>
              <a:t>”</a:t>
            </a:r>
            <a:r>
              <a:rPr lang="ru-RU" sz="2400" b="1" dirty="0" smtClean="0">
                <a:solidFill>
                  <a:srgbClr val="000066"/>
                </a:solidFill>
                <a:effectLst>
                  <a:outerShdw blurRad="38100" dist="38100" dir="2700000" algn="tl">
                    <a:srgbClr val="000000">
                      <a:alpha val="43137"/>
                    </a:srgbClr>
                  </a:outerShdw>
                </a:effectLst>
                <a:latin typeface="Monotype Corsiva" pitchFamily="66" charset="0"/>
              </a:rPr>
              <a:t> (апрель 2018 г.)</a:t>
            </a:r>
          </a:p>
          <a:p>
            <a:pPr>
              <a:buNone/>
            </a:pPr>
            <a:r>
              <a:rPr lang="ru-RU" sz="2400" b="1" dirty="0" smtClean="0">
                <a:latin typeface="Monotype Corsiva" pitchFamily="66" charset="0"/>
              </a:rPr>
              <a:t>	</a:t>
            </a:r>
            <a:r>
              <a:rPr lang="ru-RU" sz="2400" b="1" dirty="0" smtClean="0">
                <a:solidFill>
                  <a:schemeClr val="accent2">
                    <a:lumMod val="50000"/>
                  </a:schemeClr>
                </a:solidFill>
                <a:latin typeface="Monotype Corsiva" pitchFamily="66" charset="0"/>
              </a:rPr>
              <a:t>Молодежный форум </a:t>
            </a:r>
            <a:r>
              <a:rPr lang="en-US" sz="2400" b="1" dirty="0" smtClean="0">
                <a:solidFill>
                  <a:schemeClr val="accent2">
                    <a:lumMod val="50000"/>
                  </a:schemeClr>
                </a:solidFill>
                <a:latin typeface="Monotype Corsiva" pitchFamily="66" charset="0"/>
              </a:rPr>
              <a:t>“</a:t>
            </a:r>
            <a:r>
              <a:rPr lang="ru-RU" sz="2400" b="1" dirty="0" smtClean="0">
                <a:solidFill>
                  <a:schemeClr val="accent2">
                    <a:lumMod val="50000"/>
                  </a:schemeClr>
                </a:solidFill>
                <a:latin typeface="Monotype Corsiva" pitchFamily="66" charset="0"/>
              </a:rPr>
              <a:t>Преимущества российского образования</a:t>
            </a:r>
            <a:r>
              <a:rPr lang="en-US" sz="2400" b="1" dirty="0" smtClean="0">
                <a:solidFill>
                  <a:schemeClr val="accent2">
                    <a:lumMod val="50000"/>
                  </a:schemeClr>
                </a:solidFill>
                <a:latin typeface="Monotype Corsiva" pitchFamily="66" charset="0"/>
              </a:rPr>
              <a:t>”</a:t>
            </a:r>
            <a:r>
              <a:rPr lang="ru-RU" sz="2400" b="1" dirty="0" smtClean="0">
                <a:solidFill>
                  <a:schemeClr val="accent2">
                    <a:lumMod val="50000"/>
                  </a:schemeClr>
                </a:solidFill>
                <a:latin typeface="Monotype Corsiva" pitchFamily="66" charset="0"/>
              </a:rPr>
              <a:t> (февраль 2018 г.)</a:t>
            </a:r>
          </a:p>
          <a:p>
            <a:pPr>
              <a:buNone/>
            </a:pPr>
            <a:endParaRPr lang="ru-RU" dirty="0"/>
          </a:p>
        </p:txBody>
      </p:sp>
      <p:pic>
        <p:nvPicPr>
          <p:cNvPr id="4" name="Picture 3" descr="C:\Documents and Settings\User\Рабочий стол\Сентябрь 2016\Подготовка материалов к Старту программы Воспитание\121fcd9c88dc8c0770d2b69e63737f44.jpg"/>
          <p:cNvPicPr>
            <a:picLocks noChangeAspect="1" noChangeArrowheads="1"/>
          </p:cNvPicPr>
          <p:nvPr/>
        </p:nvPicPr>
        <p:blipFill>
          <a:blip r:embed="rId2" cstate="print"/>
          <a:srcRect/>
          <a:stretch>
            <a:fillRect/>
          </a:stretch>
        </p:blipFill>
        <p:spPr bwMode="auto">
          <a:xfrm>
            <a:off x="3491880" y="4653136"/>
            <a:ext cx="1985205" cy="11521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2" descr="C:\Documents and Settings\User\Рабочий стол\Сентябрь 2016\Подготовка материалов к Старту программы Воспитание\лого ЦТиО.png"/>
          <p:cNvPicPr>
            <a:picLocks noChangeAspect="1" noChangeArrowheads="1"/>
          </p:cNvPicPr>
          <p:nvPr/>
        </p:nvPicPr>
        <p:blipFill>
          <a:blip r:embed="rId3" cstate="print"/>
          <a:srcRect/>
          <a:stretch>
            <a:fillRect/>
          </a:stretch>
        </p:blipFill>
        <p:spPr bwMode="auto">
          <a:xfrm>
            <a:off x="467544" y="620688"/>
            <a:ext cx="1709156" cy="1224136"/>
          </a:xfrm>
          <a:prstGeom prst="rect">
            <a:avLst/>
          </a:prstGeom>
          <a:noFill/>
        </p:spPr>
      </p:pic>
      <p:sp>
        <p:nvSpPr>
          <p:cNvPr id="7" name="Дата 6"/>
          <p:cNvSpPr>
            <a:spLocks noGrp="1"/>
          </p:cNvSpPr>
          <p:nvPr>
            <p:ph type="dt" sz="half" idx="10"/>
          </p:nvPr>
        </p:nvSpPr>
        <p:spPr/>
        <p:txBody>
          <a:bodyPr/>
          <a:lstStyle/>
          <a:p>
            <a:fld id="{AE0B1DDB-B690-4864-882A-064F6BCEDE9C}" type="datetime1">
              <a:rPr lang="ru-RU" smtClean="0"/>
              <a:pPr/>
              <a:t>21.11.2017</a:t>
            </a:fld>
            <a:endParaRPr lang="ru-RU"/>
          </a:p>
        </p:txBody>
      </p:sp>
      <p:sp>
        <p:nvSpPr>
          <p:cNvPr id="8" name="Номер слайда 7"/>
          <p:cNvSpPr>
            <a:spLocks noGrp="1"/>
          </p:cNvSpPr>
          <p:nvPr>
            <p:ph type="sldNum" sz="quarter" idx="12"/>
          </p:nvPr>
        </p:nvSpPr>
        <p:spPr/>
        <p:txBody>
          <a:bodyPr/>
          <a:lstStyle/>
          <a:p>
            <a:fld id="{2CCD68BD-9E44-4B3A-AAA5-5D8E14298428}" type="slidenum">
              <a:rPr lang="ru-RU" smtClean="0"/>
              <a:pPr/>
              <a:t>23</a:t>
            </a:fld>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884368" cy="1916832"/>
          </a:xfrm>
        </p:spPr>
        <p:txBody>
          <a:bodyPr>
            <a:noAutofit/>
          </a:bodyPr>
          <a:lstStyle/>
          <a:p>
            <a:pPr>
              <a:defRPr/>
            </a:pPr>
            <a:r>
              <a:rPr lang="ru-RU" sz="1800" b="1" dirty="0" smtClean="0">
                <a:solidFill>
                  <a:schemeClr val="accent2">
                    <a:lumMod val="50000"/>
                  </a:schemeClr>
                </a:solidFill>
                <a:latin typeface="Century" pitchFamily="18" charset="0"/>
              </a:rPr>
              <a:t>Реализация проекта  </a:t>
            </a:r>
            <a:r>
              <a:rPr lang="en-US" sz="1800" b="1" dirty="0" smtClean="0">
                <a:solidFill>
                  <a:schemeClr val="accent2">
                    <a:lumMod val="50000"/>
                  </a:schemeClr>
                </a:solidFill>
                <a:latin typeface="Century" pitchFamily="18" charset="0"/>
              </a:rPr>
              <a:t>“</a:t>
            </a:r>
            <a:r>
              <a:rPr lang="ru-RU" sz="1800" b="1" dirty="0" smtClean="0">
                <a:solidFill>
                  <a:schemeClr val="accent2">
                    <a:lumMod val="50000"/>
                  </a:schemeClr>
                </a:solidFill>
                <a:latin typeface="Century" pitchFamily="18" charset="0"/>
              </a:rPr>
              <a:t>Пути достижения общественного согласия</a:t>
            </a:r>
            <a:r>
              <a:rPr lang="en-US" sz="1800" b="1" dirty="0" smtClean="0">
                <a:solidFill>
                  <a:schemeClr val="accent2">
                    <a:lumMod val="50000"/>
                  </a:schemeClr>
                </a:solidFill>
                <a:latin typeface="Century" pitchFamily="18" charset="0"/>
              </a:rPr>
              <a:t>”</a:t>
            </a:r>
            <a:r>
              <a:rPr lang="ru-RU" sz="1800" b="1" dirty="0" smtClean="0">
                <a:solidFill>
                  <a:schemeClr val="accent2">
                    <a:lumMod val="50000"/>
                  </a:schemeClr>
                </a:solidFill>
                <a:latin typeface="Century" pitchFamily="18" charset="0"/>
              </a:rPr>
              <a:t/>
            </a:r>
            <a:br>
              <a:rPr lang="ru-RU" sz="1800" b="1" dirty="0" smtClean="0">
                <a:solidFill>
                  <a:schemeClr val="accent2">
                    <a:lumMod val="50000"/>
                  </a:schemeClr>
                </a:solidFill>
                <a:latin typeface="Century" pitchFamily="18" charset="0"/>
              </a:rPr>
            </a:br>
            <a:r>
              <a:rPr lang="ru-RU" sz="1800" b="1" dirty="0" smtClean="0">
                <a:solidFill>
                  <a:schemeClr val="accent2">
                    <a:lumMod val="50000"/>
                  </a:schemeClr>
                </a:solidFill>
                <a:latin typeface="Century" pitchFamily="18" charset="0"/>
              </a:rPr>
              <a:t>предполагает организацию работы  с педагогами</a:t>
            </a:r>
            <a:r>
              <a:rPr lang="en-US" sz="1800" b="1" dirty="0" smtClean="0">
                <a:solidFill>
                  <a:schemeClr val="accent2">
                    <a:lumMod val="50000"/>
                  </a:schemeClr>
                </a:solidFill>
                <a:latin typeface="Century" pitchFamily="18" charset="0"/>
              </a:rPr>
              <a:t>;</a:t>
            </a:r>
            <a:r>
              <a:rPr lang="ru-RU" sz="1800" b="1" dirty="0" smtClean="0">
                <a:solidFill>
                  <a:schemeClr val="accent2">
                    <a:lumMod val="50000"/>
                  </a:schemeClr>
                </a:solidFill>
                <a:latin typeface="Century" pitchFamily="18" charset="0"/>
              </a:rPr>
              <a:t> различными категориями детей и молодежи</a:t>
            </a:r>
            <a:r>
              <a:rPr lang="en-US" sz="1800" b="1" dirty="0" smtClean="0">
                <a:solidFill>
                  <a:schemeClr val="accent2">
                    <a:lumMod val="50000"/>
                  </a:schemeClr>
                </a:solidFill>
                <a:latin typeface="Century" pitchFamily="18" charset="0"/>
              </a:rPr>
              <a:t>;</a:t>
            </a:r>
            <a:r>
              <a:rPr lang="ru-RU" sz="1800" b="1" dirty="0" smtClean="0">
                <a:solidFill>
                  <a:schemeClr val="accent2">
                    <a:lumMod val="50000"/>
                  </a:schemeClr>
                </a:solidFill>
                <a:latin typeface="Century" pitchFamily="18" charset="0"/>
              </a:rPr>
              <a:t>  родителями и заинтересованными представителями общественности</a:t>
            </a:r>
            <a:br>
              <a:rPr lang="ru-RU" sz="1800" b="1" dirty="0" smtClean="0">
                <a:solidFill>
                  <a:schemeClr val="accent2">
                    <a:lumMod val="50000"/>
                  </a:schemeClr>
                </a:solidFill>
                <a:latin typeface="Century" pitchFamily="18" charset="0"/>
              </a:rPr>
            </a:br>
            <a:endParaRPr lang="ru-RU" sz="1800" dirty="0">
              <a:solidFill>
                <a:schemeClr val="accent2">
                  <a:lumMod val="50000"/>
                </a:schemeClr>
              </a:solidFill>
              <a:latin typeface="Century" pitchFamily="18" charset="0"/>
            </a:endParaRPr>
          </a:p>
        </p:txBody>
      </p:sp>
      <p:sp>
        <p:nvSpPr>
          <p:cNvPr id="7" name="Скругленный прямоугольник 6"/>
          <p:cNvSpPr/>
          <p:nvPr/>
        </p:nvSpPr>
        <p:spPr>
          <a:xfrm>
            <a:off x="3383360" y="1484784"/>
            <a:ext cx="550912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2">
                    <a:lumMod val="50000"/>
                  </a:schemeClr>
                </a:solidFill>
              </a:rPr>
              <a:t>Работа с  педагогами и воспитателями</a:t>
            </a:r>
          </a:p>
          <a:p>
            <a:pPr algn="ctr"/>
            <a:r>
              <a:rPr lang="ru-RU" dirty="0" smtClean="0">
                <a:solidFill>
                  <a:schemeClr val="tx2">
                    <a:lumMod val="50000"/>
                  </a:schemeClr>
                </a:solidFill>
              </a:rPr>
              <a:t>Конференции, семинары - практикумы, работа в творческих проектных группах и др.</a:t>
            </a:r>
            <a:endParaRPr lang="ru-RU" dirty="0">
              <a:solidFill>
                <a:schemeClr val="tx2">
                  <a:lumMod val="50000"/>
                </a:schemeClr>
              </a:solidFill>
            </a:endParaRPr>
          </a:p>
        </p:txBody>
      </p:sp>
      <p:sp>
        <p:nvSpPr>
          <p:cNvPr id="8" name="Скругленный прямоугольник 7"/>
          <p:cNvSpPr/>
          <p:nvPr/>
        </p:nvSpPr>
        <p:spPr>
          <a:xfrm>
            <a:off x="179512" y="3068960"/>
            <a:ext cx="2448272"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p>
          <a:p>
            <a:pPr algn="ctr"/>
            <a:r>
              <a:rPr lang="ru-RU" b="1" dirty="0" smtClean="0">
                <a:solidFill>
                  <a:schemeClr val="tx2">
                    <a:lumMod val="50000"/>
                  </a:schemeClr>
                </a:solidFill>
              </a:rPr>
              <a:t>Привлечение к участию в программе  родителей и заинтересованных представителей общественности</a:t>
            </a:r>
          </a:p>
          <a:p>
            <a:pPr algn="ctr"/>
            <a:endParaRPr lang="ru-RU" b="1" dirty="0" smtClean="0">
              <a:solidFill>
                <a:schemeClr val="tx2">
                  <a:lumMod val="50000"/>
                </a:schemeClr>
              </a:solidFill>
            </a:endParaRPr>
          </a:p>
          <a:p>
            <a:pPr algn="ctr"/>
            <a:r>
              <a:rPr lang="ru-RU" b="1" dirty="0" smtClean="0">
                <a:solidFill>
                  <a:schemeClr val="tx2">
                    <a:lumMod val="50000"/>
                  </a:schemeClr>
                </a:solidFill>
              </a:rPr>
              <a:t>Сотрудничество с общественными организациями </a:t>
            </a:r>
          </a:p>
          <a:p>
            <a:pPr algn="ctr"/>
            <a:endParaRPr lang="ru-RU" b="1" dirty="0"/>
          </a:p>
        </p:txBody>
      </p:sp>
      <p:sp>
        <p:nvSpPr>
          <p:cNvPr id="11" name="Скругленный прямоугольник 10"/>
          <p:cNvSpPr/>
          <p:nvPr/>
        </p:nvSpPr>
        <p:spPr>
          <a:xfrm>
            <a:off x="2699792" y="2780928"/>
            <a:ext cx="6264696" cy="367240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p>
          <a:p>
            <a:pPr algn="ctr"/>
            <a:r>
              <a:rPr lang="ru-RU" sz="2000" b="1" dirty="0" smtClean="0">
                <a:solidFill>
                  <a:srgbClr val="FFFF00"/>
                </a:solidFill>
              </a:rPr>
              <a:t>Развитие творческой среды  </a:t>
            </a:r>
          </a:p>
          <a:p>
            <a:pPr algn="ctr"/>
            <a:r>
              <a:rPr lang="ru-RU" sz="2000" b="1" dirty="0" smtClean="0">
                <a:solidFill>
                  <a:srgbClr val="FFFF00"/>
                </a:solidFill>
              </a:rPr>
              <a:t>для самореализации детей и молодежи</a:t>
            </a:r>
            <a:endParaRPr lang="en-US" sz="2000" b="1" dirty="0" smtClean="0">
              <a:solidFill>
                <a:srgbClr val="FFFF00"/>
              </a:solidFill>
            </a:endParaRPr>
          </a:p>
          <a:p>
            <a:pPr marL="0" lvl="1" algn="just"/>
            <a:r>
              <a:rPr lang="ru-RU" dirty="0" smtClean="0">
                <a:solidFill>
                  <a:srgbClr val="FFFF00"/>
                </a:solidFill>
              </a:rPr>
              <a:t>Продвижение созидательного потенциала молодежи в интересах инновационного развития района и города</a:t>
            </a:r>
          </a:p>
          <a:p>
            <a:pPr algn="just"/>
            <a:r>
              <a:rPr lang="ru-RU" dirty="0" smtClean="0">
                <a:solidFill>
                  <a:srgbClr val="FFFF00"/>
                </a:solidFill>
              </a:rPr>
              <a:t>Формирование общественных образовательных пространств, предоставляющих возможности общения, неформального обучения, добровольчества</a:t>
            </a:r>
          </a:p>
          <a:p>
            <a:pPr algn="just"/>
            <a:r>
              <a:rPr lang="ru-RU" dirty="0" smtClean="0">
                <a:solidFill>
                  <a:srgbClr val="FFFF00"/>
                </a:solidFill>
              </a:rPr>
              <a:t> Выявление и поддержка одаренных детей и талантливой молодежи</a:t>
            </a:r>
          </a:p>
          <a:p>
            <a:pPr algn="just"/>
            <a:r>
              <a:rPr lang="ru-RU" dirty="0" smtClean="0">
                <a:solidFill>
                  <a:srgbClr val="FFFF00"/>
                </a:solidFill>
              </a:rPr>
              <a:t>Организация  участия  школьников в музейно-просветительских программах  и др.</a:t>
            </a:r>
          </a:p>
          <a:p>
            <a:pPr algn="just"/>
            <a:endParaRPr lang="ru-RU" sz="1600" dirty="0">
              <a:solidFill>
                <a:srgbClr val="FFFF00"/>
              </a:solidFill>
              <a:effectLst>
                <a:outerShdw blurRad="38100" dist="38100" dir="2700000" algn="tl">
                  <a:srgbClr val="000000">
                    <a:alpha val="43137"/>
                  </a:srgbClr>
                </a:outerShdw>
              </a:effectLst>
            </a:endParaRPr>
          </a:p>
        </p:txBody>
      </p:sp>
      <p:pic>
        <p:nvPicPr>
          <p:cNvPr id="6" name="Picture 3" descr="C:\Documents and Settings\User\Рабочий стол\Сентябрь 2016\Подготовка материалов к Старту программы Воспитание\121fcd9c88dc8c0770d2b69e63737f44.jpg"/>
          <p:cNvPicPr>
            <a:picLocks noChangeAspect="1" noChangeArrowheads="1"/>
          </p:cNvPicPr>
          <p:nvPr/>
        </p:nvPicPr>
        <p:blipFill>
          <a:blip r:embed="rId2" cstate="print"/>
          <a:srcRect/>
          <a:stretch>
            <a:fillRect/>
          </a:stretch>
        </p:blipFill>
        <p:spPr bwMode="auto">
          <a:xfrm>
            <a:off x="7812360" y="332656"/>
            <a:ext cx="1008112" cy="5850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2" descr="C:\Documents and Settings\User\Рабочий стол\Сентябрь 2016\Подготовка материалов к Старту программы Воспитание\лого ЦТиО.png"/>
          <p:cNvPicPr>
            <a:picLocks noChangeAspect="1" noChangeArrowheads="1"/>
          </p:cNvPicPr>
          <p:nvPr/>
        </p:nvPicPr>
        <p:blipFill>
          <a:blip r:embed="rId3" cstate="print"/>
          <a:srcRect/>
          <a:stretch>
            <a:fillRect/>
          </a:stretch>
        </p:blipFill>
        <p:spPr bwMode="auto">
          <a:xfrm>
            <a:off x="1331639" y="1566520"/>
            <a:ext cx="1896649" cy="1358423"/>
          </a:xfrm>
          <a:prstGeom prst="rect">
            <a:avLst/>
          </a:prstGeom>
          <a:noFill/>
        </p:spPr>
      </p:pic>
      <p:sp>
        <p:nvSpPr>
          <p:cNvPr id="10" name="Дата 9"/>
          <p:cNvSpPr>
            <a:spLocks noGrp="1"/>
          </p:cNvSpPr>
          <p:nvPr>
            <p:ph type="dt" sz="half" idx="10"/>
          </p:nvPr>
        </p:nvSpPr>
        <p:spPr/>
        <p:txBody>
          <a:bodyPr/>
          <a:lstStyle/>
          <a:p>
            <a:fld id="{6AEA0A48-996A-4364-89B6-563D9E2F14A2}" type="datetime1">
              <a:rPr lang="ru-RU" smtClean="0"/>
              <a:pPr/>
              <a:t>21.11.2017</a:t>
            </a:fld>
            <a:endParaRPr lang="ru-RU"/>
          </a:p>
        </p:txBody>
      </p:sp>
      <p:sp>
        <p:nvSpPr>
          <p:cNvPr id="12" name="Номер слайда 11"/>
          <p:cNvSpPr>
            <a:spLocks noGrp="1"/>
          </p:cNvSpPr>
          <p:nvPr>
            <p:ph type="sldNum" sz="quarter" idx="12"/>
          </p:nvPr>
        </p:nvSpPr>
        <p:spPr/>
        <p:txBody>
          <a:bodyPr/>
          <a:lstStyle/>
          <a:p>
            <a:fld id="{2CCD68BD-9E44-4B3A-AAA5-5D8E14298428}" type="slidenum">
              <a:rPr lang="ru-RU" smtClean="0"/>
              <a:pPr/>
              <a:t>3</a:t>
            </a:fld>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692696"/>
            <a:ext cx="8208912" cy="5328592"/>
          </a:xfrm>
        </p:spPr>
        <p:txBody>
          <a:bodyPr>
            <a:noAutofit/>
          </a:bodyPr>
          <a:lstStyle/>
          <a:p>
            <a:pPr algn="just">
              <a:buNone/>
            </a:pPr>
            <a:r>
              <a:rPr lang="ru-RU" sz="1600" b="1" dirty="0" smtClean="0">
                <a:solidFill>
                  <a:schemeClr val="tx2">
                    <a:lumMod val="75000"/>
                  </a:schemeClr>
                </a:solidFill>
                <a:latin typeface="Century" pitchFamily="18" charset="0"/>
              </a:rPr>
              <a:t>	</a:t>
            </a:r>
            <a:r>
              <a:rPr lang="ru-RU" sz="2800" b="1" i="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Воспитание гражданственности и патриотизма</a:t>
            </a:r>
            <a:endParaRPr lang="ru-RU" sz="2800" i="1" dirty="0" smtClean="0">
              <a:solidFill>
                <a:schemeClr val="accent2">
                  <a:lumMod val="50000"/>
                </a:schemeClr>
              </a:solidFill>
              <a:effectLst>
                <a:outerShdw blurRad="38100" dist="38100" dir="2700000" algn="tl">
                  <a:srgbClr val="000000">
                    <a:alpha val="43137"/>
                  </a:srgbClr>
                </a:outerShdw>
              </a:effectLst>
              <a:latin typeface="Monotype Corsiva" pitchFamily="66" charset="0"/>
            </a:endParaRPr>
          </a:p>
          <a:p>
            <a:pPr algn="just"/>
            <a:r>
              <a:rPr lang="ru-RU" sz="1600" b="1" dirty="0" smtClean="0">
                <a:solidFill>
                  <a:schemeClr val="accent2">
                    <a:lumMod val="75000"/>
                  </a:schemeClr>
                </a:solidFill>
                <a:effectLst>
                  <a:outerShdw blurRad="38100" dist="38100" dir="2700000" algn="tl">
                    <a:srgbClr val="000000">
                      <a:alpha val="43137"/>
                    </a:srgbClr>
                  </a:outerShdw>
                </a:effectLst>
                <a:latin typeface="Century" pitchFamily="18" charset="0"/>
              </a:rPr>
              <a:t>Формирование у детей и молодежи патриотического сознания, </a:t>
            </a:r>
          </a:p>
          <a:p>
            <a:pPr algn="just"/>
            <a:r>
              <a:rPr lang="ru-RU" sz="1600" b="1" dirty="0" smtClean="0">
                <a:solidFill>
                  <a:schemeClr val="accent2">
                    <a:lumMod val="75000"/>
                  </a:schemeClr>
                </a:solidFill>
                <a:effectLst>
                  <a:outerShdw blurRad="38100" dist="38100" dir="2700000" algn="tl">
                    <a:srgbClr val="000000">
                      <a:alpha val="43137"/>
                    </a:srgbClr>
                  </a:outerShdw>
                </a:effectLst>
                <a:latin typeface="Century" pitchFamily="18" charset="0"/>
              </a:rPr>
              <a:t>российской гражданской идентичности</a:t>
            </a:r>
          </a:p>
          <a:p>
            <a:pPr lvl="0" algn="just"/>
            <a:r>
              <a:rPr lang="ru-RU" sz="1600" dirty="0" smtClean="0">
                <a:solidFill>
                  <a:schemeClr val="tx2">
                    <a:lumMod val="75000"/>
                  </a:schemeClr>
                </a:solidFill>
                <a:latin typeface="Century" pitchFamily="18" charset="0"/>
              </a:rPr>
              <a:t>Открытые мероприятия образовательных учреждений патриотической направленности</a:t>
            </a:r>
          </a:p>
          <a:p>
            <a:pPr lvl="0" algn="just"/>
            <a:r>
              <a:rPr lang="ru-RU" sz="1600" dirty="0" smtClean="0">
                <a:solidFill>
                  <a:schemeClr val="tx2">
                    <a:lumMod val="75000"/>
                  </a:schemeClr>
                </a:solidFill>
                <a:latin typeface="Century" pitchFamily="18" charset="0"/>
              </a:rPr>
              <a:t>Патриотические акции, концерты для ветеранов войн и ветеранов труда</a:t>
            </a:r>
          </a:p>
          <a:p>
            <a:pPr lvl="0" algn="just"/>
            <a:r>
              <a:rPr lang="ru-RU" sz="1600" dirty="0" smtClean="0">
                <a:solidFill>
                  <a:schemeClr val="tx2">
                    <a:lumMod val="75000"/>
                  </a:schemeClr>
                </a:solidFill>
                <a:latin typeface="Century" pitchFamily="18" charset="0"/>
              </a:rPr>
              <a:t>Проекты,  направленные на поддержку ветеранов и пожилых людей</a:t>
            </a:r>
          </a:p>
          <a:p>
            <a:pPr lvl="0" algn="just"/>
            <a:r>
              <a:rPr lang="ru-RU" sz="1600" dirty="0" smtClean="0">
                <a:solidFill>
                  <a:schemeClr val="tx2">
                    <a:lumMod val="75000"/>
                  </a:schemeClr>
                </a:solidFill>
                <a:latin typeface="Century" pitchFamily="18" charset="0"/>
              </a:rPr>
              <a:t>Тематические мероприятия, посвященные памятным событиям истории района, города и России в ОУ Фрунзенского района Санкт-Петербурга</a:t>
            </a:r>
          </a:p>
          <a:p>
            <a:pPr lvl="0" algn="just"/>
            <a:r>
              <a:rPr lang="ru-RU" sz="1600" dirty="0" smtClean="0">
                <a:solidFill>
                  <a:schemeClr val="tx2">
                    <a:lumMod val="75000"/>
                  </a:schemeClr>
                </a:solidFill>
                <a:latin typeface="Century" pitchFamily="18" charset="0"/>
              </a:rPr>
              <a:t>Взаимодействие с районным проектом “Гражданское и патриотическое воспитание”, участие в проведении мероприятий проекта</a:t>
            </a:r>
          </a:p>
          <a:p>
            <a:pPr lvl="0" algn="just"/>
            <a:r>
              <a:rPr lang="ru-RU" sz="1600" dirty="0" smtClean="0">
                <a:solidFill>
                  <a:schemeClr val="tx2">
                    <a:lumMod val="75000"/>
                  </a:schemeClr>
                </a:solidFill>
                <a:latin typeface="Century" pitchFamily="18" charset="0"/>
              </a:rPr>
              <a:t>Включение в программы районных мероприятий (фестивалей, викторин и конкурсов) содержания, направленного на укрепление патриотического сознания, патриотическое воспитание молодежи детей</a:t>
            </a:r>
          </a:p>
          <a:p>
            <a:pPr lvl="0" algn="just"/>
            <a:r>
              <a:rPr lang="ru-RU" sz="1600" dirty="0" smtClean="0">
                <a:solidFill>
                  <a:schemeClr val="tx2">
                    <a:lumMod val="75000"/>
                  </a:schemeClr>
                </a:solidFill>
                <a:latin typeface="Century" pitchFamily="18" charset="0"/>
              </a:rPr>
              <a:t>Организация мероприятий, обеспечивающих укрепление положительного образа нашей страны, города и района в сознании детей и взрослых</a:t>
            </a:r>
          </a:p>
          <a:p>
            <a:pPr algn="just"/>
            <a:r>
              <a:rPr lang="ru-RU" sz="1600" b="1" dirty="0" smtClean="0">
                <a:solidFill>
                  <a:schemeClr val="tx2">
                    <a:lumMod val="75000"/>
                  </a:schemeClr>
                </a:solidFill>
                <a:latin typeface="Century" pitchFamily="18" charset="0"/>
              </a:rPr>
              <a:t> </a:t>
            </a:r>
            <a:endParaRPr lang="ru-RU" sz="1600" dirty="0">
              <a:solidFill>
                <a:schemeClr val="tx2">
                  <a:lumMod val="75000"/>
                </a:schemeClr>
              </a:solidFill>
              <a:latin typeface="Century" pitchFamily="18" charset="0"/>
            </a:endParaRPr>
          </a:p>
        </p:txBody>
      </p:sp>
      <p:pic>
        <p:nvPicPr>
          <p:cNvPr id="4" name="Picture 3" descr="C:\Documents and Settings\User\Рабочий стол\Сентябрь 2016\Подготовка материалов к Старту программы Воспитание\121fcd9c88dc8c0770d2b69e63737f44.jpg"/>
          <p:cNvPicPr>
            <a:picLocks noChangeAspect="1" noChangeArrowheads="1"/>
          </p:cNvPicPr>
          <p:nvPr/>
        </p:nvPicPr>
        <p:blipFill>
          <a:blip r:embed="rId2" cstate="print"/>
          <a:srcRect/>
          <a:stretch>
            <a:fillRect/>
          </a:stretch>
        </p:blipFill>
        <p:spPr bwMode="auto">
          <a:xfrm>
            <a:off x="7668342" y="476673"/>
            <a:ext cx="1240753" cy="7200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Дата 4"/>
          <p:cNvSpPr>
            <a:spLocks noGrp="1"/>
          </p:cNvSpPr>
          <p:nvPr>
            <p:ph type="dt" sz="half" idx="10"/>
          </p:nvPr>
        </p:nvSpPr>
        <p:spPr/>
        <p:txBody>
          <a:bodyPr/>
          <a:lstStyle/>
          <a:p>
            <a:fld id="{1FF66576-1D7C-4074-9872-90FD1E2FA076}" type="datetime1">
              <a:rPr lang="ru-RU" smtClean="0"/>
              <a:pPr/>
              <a:t>21.11.2017</a:t>
            </a:fld>
            <a:endParaRPr lang="ru-RU"/>
          </a:p>
        </p:txBody>
      </p:sp>
      <p:sp>
        <p:nvSpPr>
          <p:cNvPr id="6" name="Номер слайда 5"/>
          <p:cNvSpPr>
            <a:spLocks noGrp="1"/>
          </p:cNvSpPr>
          <p:nvPr>
            <p:ph type="sldNum" sz="quarter" idx="12"/>
          </p:nvPr>
        </p:nvSpPr>
        <p:spPr/>
        <p:txBody>
          <a:bodyPr/>
          <a:lstStyle/>
          <a:p>
            <a:fld id="{2CCD68BD-9E44-4B3A-AAA5-5D8E14298428}" type="slidenum">
              <a:rPr lang="ru-RU" smtClean="0"/>
              <a:pPr/>
              <a:t>4</a:t>
            </a:fld>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0"/>
            <a:ext cx="5400600" cy="2160240"/>
          </a:xfrm>
        </p:spPr>
        <p:txBody>
          <a:bodyPr>
            <a:normAutofit/>
          </a:bodyPr>
          <a:lstStyle/>
          <a:p>
            <a:pPr lvl="0" algn="ctr">
              <a:buNone/>
            </a:pPr>
            <a:r>
              <a:rPr lang="ru-RU" sz="2400" b="1" dirty="0" smtClean="0">
                <a:solidFill>
                  <a:schemeClr val="accent2">
                    <a:lumMod val="50000"/>
                  </a:schemeClr>
                </a:solidFill>
                <a:effectLst>
                  <a:outerShdw blurRad="38100" dist="38100" dir="2700000" algn="tl">
                    <a:srgbClr val="000000">
                      <a:alpha val="43137"/>
                    </a:srgbClr>
                  </a:outerShdw>
                </a:effectLst>
                <a:latin typeface="Century" pitchFamily="18" charset="0"/>
              </a:rPr>
              <a:t>Участие  учащихся и выпускников  Центра творчества и образования в </a:t>
            </a:r>
          </a:p>
          <a:p>
            <a:pPr lvl="0" algn="ctr">
              <a:buNone/>
            </a:pPr>
            <a:r>
              <a:rPr lang="ru-RU" sz="2400" b="1" dirty="0" smtClean="0">
                <a:solidFill>
                  <a:schemeClr val="accent2">
                    <a:lumMod val="50000"/>
                  </a:schemeClr>
                </a:solidFill>
                <a:effectLst>
                  <a:outerShdw blurRad="38100" dist="38100" dir="2700000" algn="tl">
                    <a:srgbClr val="000000">
                      <a:alpha val="43137"/>
                    </a:srgbClr>
                  </a:outerShdw>
                </a:effectLst>
                <a:latin typeface="Century" pitchFamily="18" charset="0"/>
              </a:rPr>
              <a:t>научно-практических конференциях</a:t>
            </a:r>
          </a:p>
          <a:p>
            <a:pPr lvl="0" algn="just"/>
            <a:endParaRPr lang="ru-RU" sz="1800" dirty="0" smtClean="0">
              <a:solidFill>
                <a:schemeClr val="tx2">
                  <a:lumMod val="75000"/>
                </a:schemeClr>
              </a:solidFill>
              <a:latin typeface="Century" pitchFamily="18" charset="0"/>
            </a:endParaRPr>
          </a:p>
          <a:p>
            <a:pPr algn="just"/>
            <a:endParaRPr lang="ru-RU" sz="1800" dirty="0"/>
          </a:p>
        </p:txBody>
      </p:sp>
      <p:pic>
        <p:nvPicPr>
          <p:cNvPr id="4" name="Picture 3" descr="C:\Documents and Settings\User\Рабочий стол\Сентябрь 2016\Подготовка материалов к Старту программы Воспитание\121fcd9c88dc8c0770d2b69e63737f44.jpg"/>
          <p:cNvPicPr>
            <a:picLocks noChangeAspect="1" noChangeArrowheads="1"/>
          </p:cNvPicPr>
          <p:nvPr/>
        </p:nvPicPr>
        <p:blipFill>
          <a:blip r:embed="rId2" cstate="print"/>
          <a:srcRect/>
          <a:stretch>
            <a:fillRect/>
          </a:stretch>
        </p:blipFill>
        <p:spPr bwMode="auto">
          <a:xfrm>
            <a:off x="4283968" y="2420888"/>
            <a:ext cx="990049" cy="5760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2" descr="D:\2016 год\Конф 19.02.2016\ФОТО конф и ПОСТ-РЕЛИЗ 19.02.2016\Стендовые доклады 19.02.2016.JPG"/>
          <p:cNvPicPr>
            <a:picLocks noChangeAspect="1" noChangeArrowheads="1"/>
          </p:cNvPicPr>
          <p:nvPr/>
        </p:nvPicPr>
        <p:blipFill>
          <a:blip r:embed="rId3" cstate="print"/>
          <a:srcRect/>
          <a:stretch>
            <a:fillRect/>
          </a:stretch>
        </p:blipFill>
        <p:spPr bwMode="auto">
          <a:xfrm>
            <a:off x="2267744" y="2492896"/>
            <a:ext cx="1584176" cy="1188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D:\2016 год\Конф 19.02.2016\ФОТО конф и ПОСТ-РЕЛИЗ 19.02.2016\Конференция 19.02.2016.JPG"/>
          <p:cNvPicPr>
            <a:picLocks noChangeAspect="1" noChangeArrowheads="1"/>
          </p:cNvPicPr>
          <p:nvPr/>
        </p:nvPicPr>
        <p:blipFill>
          <a:blip r:embed="rId4" cstate="print"/>
          <a:srcRect/>
          <a:stretch>
            <a:fillRect/>
          </a:stretch>
        </p:blipFill>
        <p:spPr bwMode="auto">
          <a:xfrm>
            <a:off x="7020272" y="4365104"/>
            <a:ext cx="1872208" cy="1404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D:\2016 год\Конференция ЦВР  22.01.2016\ФОТО 22.01.2016\IMG_8991.JPG"/>
          <p:cNvPicPr>
            <a:picLocks noChangeAspect="1" noChangeArrowheads="1"/>
          </p:cNvPicPr>
          <p:nvPr/>
        </p:nvPicPr>
        <p:blipFill>
          <a:blip r:embed="rId5" cstate="print"/>
          <a:srcRect/>
          <a:stretch>
            <a:fillRect/>
          </a:stretch>
        </p:blipFill>
        <p:spPr bwMode="auto">
          <a:xfrm>
            <a:off x="4211960" y="3212976"/>
            <a:ext cx="2688299"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C:\Documents and Settings\User\Рабочий стол\1.jpg"/>
          <p:cNvPicPr>
            <a:picLocks noChangeAspect="1" noChangeArrowheads="1"/>
          </p:cNvPicPr>
          <p:nvPr/>
        </p:nvPicPr>
        <p:blipFill>
          <a:blip r:embed="rId6" cstate="print"/>
          <a:srcRect/>
          <a:stretch>
            <a:fillRect/>
          </a:stretch>
        </p:blipFill>
        <p:spPr bwMode="auto">
          <a:xfrm>
            <a:off x="5724128" y="980728"/>
            <a:ext cx="3214303" cy="2401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Documents and Settings\User\Рабочий стол\КОНЦЕРТНАЯ ДЕЯТЕЛЬНОСТЬ - 2016-2017\ВТОРОЕ ПОЛУГОДИЕ\20.01.17-конференция (фото)\3.jpeg"/>
          <p:cNvPicPr>
            <a:picLocks noChangeAspect="1" noChangeArrowheads="1"/>
          </p:cNvPicPr>
          <p:nvPr/>
        </p:nvPicPr>
        <p:blipFill>
          <a:blip r:embed="rId7" cstate="print"/>
          <a:srcRect l="50397" t="25198" b="7080"/>
          <a:stretch>
            <a:fillRect/>
          </a:stretch>
        </p:blipFill>
        <p:spPr bwMode="auto">
          <a:xfrm>
            <a:off x="467544" y="2420888"/>
            <a:ext cx="1656184" cy="3012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6" descr="C:\Documents and Settings\User\Рабочий стол\2.jpg"/>
          <p:cNvPicPr>
            <a:picLocks noChangeAspect="1" noChangeArrowheads="1"/>
          </p:cNvPicPr>
          <p:nvPr/>
        </p:nvPicPr>
        <p:blipFill>
          <a:blip r:embed="rId8" cstate="print"/>
          <a:srcRect/>
          <a:stretch>
            <a:fillRect/>
          </a:stretch>
        </p:blipFill>
        <p:spPr bwMode="auto">
          <a:xfrm>
            <a:off x="1475656" y="4221088"/>
            <a:ext cx="2826422" cy="1944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Дата 11"/>
          <p:cNvSpPr>
            <a:spLocks noGrp="1"/>
          </p:cNvSpPr>
          <p:nvPr>
            <p:ph type="dt" sz="half" idx="10"/>
          </p:nvPr>
        </p:nvSpPr>
        <p:spPr/>
        <p:txBody>
          <a:bodyPr/>
          <a:lstStyle/>
          <a:p>
            <a:fld id="{04CA1D3B-8870-4552-89AF-764F8C3EF24A}" type="datetime1">
              <a:rPr lang="ru-RU" smtClean="0"/>
              <a:pPr/>
              <a:t>21.11.2017</a:t>
            </a:fld>
            <a:endParaRPr lang="ru-RU"/>
          </a:p>
        </p:txBody>
      </p:sp>
      <p:sp>
        <p:nvSpPr>
          <p:cNvPr id="13" name="Номер слайда 12"/>
          <p:cNvSpPr>
            <a:spLocks noGrp="1"/>
          </p:cNvSpPr>
          <p:nvPr>
            <p:ph type="sldNum" sz="quarter" idx="12"/>
          </p:nvPr>
        </p:nvSpPr>
        <p:spPr/>
        <p:txBody>
          <a:bodyPr/>
          <a:lstStyle/>
          <a:p>
            <a:fld id="{2CCD68BD-9E44-4B3A-AAA5-5D8E14298428}" type="slidenum">
              <a:rPr lang="ru-RU" smtClean="0"/>
              <a:pPr/>
              <a:t>5</a:t>
            </a:fld>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122912" cy="634082"/>
          </a:xfrm>
        </p:spPr>
        <p:txBody>
          <a:bodyPr>
            <a:normAutofit/>
          </a:bodyPr>
          <a:lstStyle/>
          <a:p>
            <a:r>
              <a:rPr lang="ru-RU" sz="2400" b="1" i="1" dirty="0" smtClean="0">
                <a:solidFill>
                  <a:schemeClr val="accent2">
                    <a:lumMod val="50000"/>
                  </a:schemeClr>
                </a:solidFill>
                <a:latin typeface="Monotype Corsiva" pitchFamily="66" charset="0"/>
              </a:rPr>
              <a:t>Музыкально-драматический  отдел</a:t>
            </a:r>
            <a:endParaRPr lang="ru-RU" sz="2400" b="1" i="1" dirty="0">
              <a:solidFill>
                <a:schemeClr val="accent2">
                  <a:lumMod val="50000"/>
                </a:schemeClr>
              </a:solidFill>
              <a:latin typeface="Monotype Corsiva" pitchFamily="66" charset="0"/>
            </a:endParaRPr>
          </a:p>
        </p:txBody>
      </p:sp>
      <p:sp>
        <p:nvSpPr>
          <p:cNvPr id="7" name="Содержимое 6"/>
          <p:cNvSpPr>
            <a:spLocks noGrp="1"/>
          </p:cNvSpPr>
          <p:nvPr>
            <p:ph idx="1"/>
          </p:nvPr>
        </p:nvSpPr>
        <p:spPr>
          <a:xfrm>
            <a:off x="0" y="764704"/>
            <a:ext cx="4860032" cy="4752529"/>
          </a:xfrm>
        </p:spPr>
        <p:txBody>
          <a:bodyPr>
            <a:noAutofit/>
          </a:bodyPr>
          <a:lstStyle/>
          <a:p>
            <a:pPr>
              <a:buNone/>
            </a:pPr>
            <a:r>
              <a:rPr lang="ru-RU" sz="2000" b="1" dirty="0" smtClean="0">
                <a:solidFill>
                  <a:schemeClr val="accent2">
                    <a:lumMod val="50000"/>
                  </a:schemeClr>
                </a:solidFill>
                <a:latin typeface="Monotype Corsiva" pitchFamily="66" charset="0"/>
              </a:rPr>
              <a:t>		СТАРШИЙ ХОР   «ЛИРА»</a:t>
            </a:r>
          </a:p>
          <a:p>
            <a:r>
              <a:rPr lang="ru-RU" sz="1800" b="1" dirty="0" smtClean="0">
                <a:solidFill>
                  <a:schemeClr val="accent2">
                    <a:lumMod val="50000"/>
                  </a:schemeClr>
                </a:solidFill>
                <a:latin typeface="Monotype Corsiva" pitchFamily="66" charset="0"/>
              </a:rPr>
              <a:t>Руководитель </a:t>
            </a:r>
            <a:r>
              <a:rPr lang="en-US" sz="1800" b="1" dirty="0" smtClean="0">
                <a:solidFill>
                  <a:schemeClr val="accent2">
                    <a:lumMod val="50000"/>
                  </a:schemeClr>
                </a:solidFill>
                <a:latin typeface="Monotype Corsiva" pitchFamily="66" charset="0"/>
              </a:rPr>
              <a:t>:</a:t>
            </a:r>
            <a:r>
              <a:rPr lang="ru-RU" sz="1800" b="1" dirty="0" smtClean="0">
                <a:solidFill>
                  <a:schemeClr val="accent2">
                    <a:lumMod val="50000"/>
                  </a:schemeClr>
                </a:solidFill>
                <a:latin typeface="Monotype Corsiva" pitchFamily="66" charset="0"/>
              </a:rPr>
              <a:t> Эльви Дмитриева</a:t>
            </a:r>
          </a:p>
          <a:p>
            <a:r>
              <a:rPr lang="ru-RU" sz="1800" b="1" dirty="0" smtClean="0">
                <a:solidFill>
                  <a:schemeClr val="accent2">
                    <a:lumMod val="50000"/>
                  </a:schemeClr>
                </a:solidFill>
                <a:latin typeface="Monotype Corsiva" pitchFamily="66" charset="0"/>
              </a:rPr>
              <a:t>Концертмейстер </a:t>
            </a:r>
            <a:r>
              <a:rPr lang="en-US" sz="1800" b="1" dirty="0" smtClean="0">
                <a:solidFill>
                  <a:schemeClr val="accent2">
                    <a:lumMod val="50000"/>
                  </a:schemeClr>
                </a:solidFill>
                <a:latin typeface="Monotype Corsiva" pitchFamily="66" charset="0"/>
              </a:rPr>
              <a:t>:</a:t>
            </a:r>
            <a:r>
              <a:rPr lang="ru-RU" sz="1800" b="1" dirty="0" smtClean="0">
                <a:solidFill>
                  <a:schemeClr val="accent2">
                    <a:lumMod val="50000"/>
                  </a:schemeClr>
                </a:solidFill>
                <a:latin typeface="Monotype Corsiva" pitchFamily="66" charset="0"/>
              </a:rPr>
              <a:t>Арменуи Мкртчян</a:t>
            </a:r>
            <a:endParaRPr lang="ru-RU" sz="1800" dirty="0" smtClean="0">
              <a:solidFill>
                <a:schemeClr val="accent2">
                  <a:lumMod val="50000"/>
                </a:schemeClr>
              </a:solidFill>
              <a:latin typeface="Monotype Corsiva" pitchFamily="66" charset="0"/>
            </a:endParaRPr>
          </a:p>
          <a:p>
            <a:r>
              <a:rPr lang="ru-RU" sz="1800" dirty="0" smtClean="0">
                <a:solidFill>
                  <a:schemeClr val="tx2">
                    <a:lumMod val="50000"/>
                  </a:schemeClr>
                </a:solidFill>
                <a:latin typeface="Monotype Corsiva" pitchFamily="66" charset="0"/>
              </a:rPr>
              <a:t>Воспитанники хора Лира являются победителями и лауреатами </a:t>
            </a:r>
          </a:p>
          <a:p>
            <a:r>
              <a:rPr lang="ru-RU" sz="1800" b="1" dirty="0" smtClean="0">
                <a:solidFill>
                  <a:schemeClr val="tx2">
                    <a:lumMod val="50000"/>
                  </a:schemeClr>
                </a:solidFill>
                <a:latin typeface="Monotype Corsiva" pitchFamily="66" charset="0"/>
              </a:rPr>
              <a:t> районных конкурсов: </a:t>
            </a:r>
            <a:r>
              <a:rPr lang="ru-RU" sz="1800" dirty="0" smtClean="0">
                <a:solidFill>
                  <a:schemeClr val="tx2">
                    <a:lumMod val="50000"/>
                  </a:schemeClr>
                </a:solidFill>
                <a:latin typeface="Monotype Corsiva" pitchFamily="66" charset="0"/>
              </a:rPr>
              <a:t>«Под одним небом», «Наполним музыкой сердца»</a:t>
            </a:r>
            <a:r>
              <a:rPr lang="en-US" sz="1800" dirty="0" smtClean="0">
                <a:solidFill>
                  <a:schemeClr val="tx2">
                    <a:lumMod val="50000"/>
                  </a:schemeClr>
                </a:solidFill>
                <a:latin typeface="Monotype Corsiva" pitchFamily="66" charset="0"/>
              </a:rPr>
              <a:t>;</a:t>
            </a:r>
            <a:r>
              <a:rPr lang="ru-RU" sz="1800" dirty="0" smtClean="0">
                <a:solidFill>
                  <a:schemeClr val="tx2">
                    <a:lumMod val="50000"/>
                  </a:schemeClr>
                </a:solidFill>
                <a:latin typeface="Monotype Corsiva" pitchFamily="66" charset="0"/>
              </a:rPr>
              <a:t> </a:t>
            </a:r>
          </a:p>
          <a:p>
            <a:r>
              <a:rPr lang="ru-RU" sz="1800" b="1" dirty="0" smtClean="0">
                <a:solidFill>
                  <a:schemeClr val="tx2">
                    <a:lumMod val="50000"/>
                  </a:schemeClr>
                </a:solidFill>
                <a:latin typeface="Monotype Corsiva" pitchFamily="66" charset="0"/>
              </a:rPr>
              <a:t>городских конкурсов: </a:t>
            </a:r>
            <a:r>
              <a:rPr lang="ru-RU" sz="1800" dirty="0" smtClean="0">
                <a:solidFill>
                  <a:schemeClr val="tx2">
                    <a:lumMod val="50000"/>
                  </a:schemeClr>
                </a:solidFill>
                <a:latin typeface="Monotype Corsiva" pitchFamily="66" charset="0"/>
              </a:rPr>
              <a:t>«Песня летит над Невой», «Гатчинская радуга», Всероссийского конкурса «</a:t>
            </a:r>
            <a:r>
              <a:rPr lang="ru-RU" sz="1800" dirty="0" err="1" smtClean="0">
                <a:solidFill>
                  <a:schemeClr val="tx2">
                    <a:lumMod val="50000"/>
                  </a:schemeClr>
                </a:solidFill>
                <a:latin typeface="Monotype Corsiva" pitchFamily="66" charset="0"/>
              </a:rPr>
              <a:t>Герценовские</a:t>
            </a:r>
            <a:r>
              <a:rPr lang="ru-RU" sz="1800" dirty="0" smtClean="0">
                <a:solidFill>
                  <a:schemeClr val="tx2">
                    <a:lumMod val="50000"/>
                  </a:schemeClr>
                </a:solidFill>
                <a:latin typeface="Monotype Corsiva" pitchFamily="66" charset="0"/>
              </a:rPr>
              <a:t> хоровые ассамблеи»</a:t>
            </a:r>
            <a:r>
              <a:rPr lang="en-US" sz="1800" dirty="0" smtClean="0">
                <a:solidFill>
                  <a:schemeClr val="tx2">
                    <a:lumMod val="50000"/>
                  </a:schemeClr>
                </a:solidFill>
                <a:latin typeface="Monotype Corsiva" pitchFamily="66" charset="0"/>
              </a:rPr>
              <a:t>;</a:t>
            </a:r>
            <a:endParaRPr lang="ru-RU" sz="1800" dirty="0" smtClean="0">
              <a:solidFill>
                <a:schemeClr val="tx2">
                  <a:lumMod val="50000"/>
                </a:schemeClr>
              </a:solidFill>
              <a:latin typeface="Monotype Corsiva" pitchFamily="66" charset="0"/>
            </a:endParaRPr>
          </a:p>
          <a:p>
            <a:r>
              <a:rPr lang="ru-RU" sz="1800" b="1" dirty="0" smtClean="0">
                <a:solidFill>
                  <a:schemeClr val="tx2">
                    <a:lumMod val="50000"/>
                  </a:schemeClr>
                </a:solidFill>
                <a:latin typeface="Monotype Corsiva" pitchFamily="66" charset="0"/>
              </a:rPr>
              <a:t> международных  конкурсов</a:t>
            </a:r>
            <a:r>
              <a:rPr lang="ru-RU" sz="1800" dirty="0" smtClean="0">
                <a:solidFill>
                  <a:schemeClr val="tx2">
                    <a:lumMod val="50000"/>
                  </a:schemeClr>
                </a:solidFill>
                <a:latin typeface="Monotype Corsiva" pitchFamily="66" charset="0"/>
              </a:rPr>
              <a:t>: «В зеркале мировой музыкальной и художественной  культуры».</a:t>
            </a:r>
          </a:p>
          <a:p>
            <a:r>
              <a:rPr lang="ru-RU" sz="1800" b="1" dirty="0" smtClean="0">
                <a:solidFill>
                  <a:schemeClr val="tx2">
                    <a:lumMod val="50000"/>
                  </a:schemeClr>
                </a:solidFill>
                <a:latin typeface="Monotype Corsiva" pitchFamily="66" charset="0"/>
              </a:rPr>
              <a:t>Победитель</a:t>
            </a:r>
            <a:r>
              <a:rPr lang="ru-RU" sz="1800" dirty="0" smtClean="0">
                <a:solidFill>
                  <a:schemeClr val="tx2">
                    <a:lumMod val="50000"/>
                  </a:schemeClr>
                </a:solidFill>
                <a:latin typeface="Monotype Corsiva" pitchFamily="66" charset="0"/>
              </a:rPr>
              <a:t> фестиваля Межрегиональной ассоциации дирижеров детских и молодежных хоров Северо-Западного региона  «С Новым годом, Петербург!»</a:t>
            </a:r>
            <a:endParaRPr lang="ru-RU" sz="1800" dirty="0">
              <a:solidFill>
                <a:schemeClr val="tx2">
                  <a:lumMod val="50000"/>
                </a:schemeClr>
              </a:solidFill>
              <a:latin typeface="Monotype Corsiva" pitchFamily="66" charset="0"/>
            </a:endParaRPr>
          </a:p>
        </p:txBody>
      </p:sp>
      <p:pic>
        <p:nvPicPr>
          <p:cNvPr id="8" name="Picture 2" descr="C:\Users\user\Desktop\С рабочего стола\П Р О Е К Т Ы\Проект ОД ЦТиО\19.05.2017 А талантов СПб\МДО\ХОР\sCdccqkfRrg.jpg"/>
          <p:cNvPicPr>
            <a:picLocks noChangeAspect="1" noChangeArrowheads="1"/>
          </p:cNvPicPr>
          <p:nvPr/>
        </p:nvPicPr>
        <p:blipFill>
          <a:blip r:embed="rId2" cstate="print"/>
          <a:srcRect/>
          <a:stretch>
            <a:fillRect/>
          </a:stretch>
        </p:blipFill>
        <p:spPr bwMode="auto">
          <a:xfrm>
            <a:off x="5796136" y="188640"/>
            <a:ext cx="3096344" cy="2062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1" descr="C:\Users\user\Desktop\С рабочего стола\П Р О Е К Т Ы\Проект ОД ЦТиО\19.05.2017 А талантов СПб\МДО\ХОР\OF1D9XP_0Wc.jpg"/>
          <p:cNvPicPr>
            <a:picLocks noChangeAspect="1" noChangeArrowheads="1"/>
          </p:cNvPicPr>
          <p:nvPr/>
        </p:nvPicPr>
        <p:blipFill>
          <a:blip r:embed="rId3" cstate="print"/>
          <a:srcRect/>
          <a:stretch>
            <a:fillRect/>
          </a:stretch>
        </p:blipFill>
        <p:spPr bwMode="auto">
          <a:xfrm>
            <a:off x="4860032" y="1916832"/>
            <a:ext cx="2016224"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user\Downloads\хор Лира капелла.JPG"/>
          <p:cNvPicPr>
            <a:picLocks noChangeAspect="1" noChangeArrowheads="1"/>
          </p:cNvPicPr>
          <p:nvPr/>
        </p:nvPicPr>
        <p:blipFill>
          <a:blip r:embed="rId4" cstate="print"/>
          <a:srcRect/>
          <a:stretch>
            <a:fillRect/>
          </a:stretch>
        </p:blipFill>
        <p:spPr bwMode="auto">
          <a:xfrm>
            <a:off x="6923326" y="2420888"/>
            <a:ext cx="2011945"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 descr="C:\Users\user\Desktop\С рабочего стола\П Р О Е К Т Ы\Проект ОД ЦТиО\19.05.2017 А талантов СПб\МДО\ХОР\okJ-TrO5lPU.jpg"/>
          <p:cNvPicPr>
            <a:picLocks noChangeAspect="1" noChangeArrowheads="1"/>
          </p:cNvPicPr>
          <p:nvPr/>
        </p:nvPicPr>
        <p:blipFill>
          <a:blip r:embed="rId5" cstate="print"/>
          <a:srcRect/>
          <a:stretch>
            <a:fillRect/>
          </a:stretch>
        </p:blipFill>
        <p:spPr bwMode="auto">
          <a:xfrm>
            <a:off x="5292080" y="3573016"/>
            <a:ext cx="1453900" cy="2049091"/>
          </a:xfrm>
          <a:prstGeom prst="rect">
            <a:avLst/>
          </a:prstGeom>
          <a:noFill/>
        </p:spPr>
      </p:pic>
      <p:pic>
        <p:nvPicPr>
          <p:cNvPr id="12" name="Содержимое 3" descr="http://www.chpcpdx.org/images/Notes.jpg"/>
          <p:cNvPicPr>
            <a:picLocks/>
          </p:cNvPicPr>
          <p:nvPr/>
        </p:nvPicPr>
        <p:blipFill>
          <a:blip r:embed="rId6" cstate="print"/>
          <a:srcRect/>
          <a:stretch>
            <a:fillRect/>
          </a:stretch>
        </p:blipFill>
        <p:spPr bwMode="auto">
          <a:xfrm>
            <a:off x="5220072" y="1052736"/>
            <a:ext cx="432048" cy="504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Дата 12"/>
          <p:cNvSpPr>
            <a:spLocks noGrp="1"/>
          </p:cNvSpPr>
          <p:nvPr>
            <p:ph type="dt" sz="half" idx="10"/>
          </p:nvPr>
        </p:nvSpPr>
        <p:spPr/>
        <p:txBody>
          <a:bodyPr/>
          <a:lstStyle/>
          <a:p>
            <a:fld id="{012E6CE8-37E1-402D-B640-E30EF4F28461}" type="datetime1">
              <a:rPr lang="ru-RU" smtClean="0"/>
              <a:pPr/>
              <a:t>21.11.2017</a:t>
            </a:fld>
            <a:endParaRPr lang="ru-RU"/>
          </a:p>
        </p:txBody>
      </p:sp>
      <p:sp>
        <p:nvSpPr>
          <p:cNvPr id="14" name="Номер слайда 13"/>
          <p:cNvSpPr>
            <a:spLocks noGrp="1"/>
          </p:cNvSpPr>
          <p:nvPr>
            <p:ph type="sldNum" sz="quarter" idx="12"/>
          </p:nvPr>
        </p:nvSpPr>
        <p:spPr/>
        <p:txBody>
          <a:bodyPr/>
          <a:lstStyle/>
          <a:p>
            <a:fld id="{2CCD68BD-9E44-4B3A-AAA5-5D8E14298428}" type="slidenum">
              <a:rPr lang="ru-RU" smtClean="0"/>
              <a:pPr/>
              <a:t>6</a:t>
            </a:fld>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1600" y="836712"/>
            <a:ext cx="4752528" cy="5433467"/>
          </a:xfrm>
        </p:spPr>
        <p:txBody>
          <a:bodyPr>
            <a:normAutofit fontScale="77500" lnSpcReduction="20000"/>
          </a:bodyPr>
          <a:lstStyle/>
          <a:p>
            <a:pPr algn="ctr">
              <a:buNone/>
            </a:pPr>
            <a:r>
              <a:rPr lang="en-US" b="1" dirty="0" smtClean="0"/>
              <a:t>	</a:t>
            </a:r>
            <a:endParaRPr lang="ru-RU" sz="2800" b="1" dirty="0" smtClean="0">
              <a:solidFill>
                <a:schemeClr val="accent2">
                  <a:lumMod val="50000"/>
                </a:schemeClr>
              </a:solidFill>
              <a:latin typeface="Monotype Corsiva" pitchFamily="66" charset="0"/>
            </a:endParaRPr>
          </a:p>
          <a:p>
            <a:pPr algn="ctr">
              <a:buNone/>
            </a:pPr>
            <a:r>
              <a:rPr lang="ru-RU" sz="2800" b="1" dirty="0" smtClean="0">
                <a:solidFill>
                  <a:schemeClr val="accent2">
                    <a:lumMod val="50000"/>
                  </a:schemeClr>
                </a:solidFill>
                <a:latin typeface="Monotype Corsiva" pitchFamily="66" charset="0"/>
              </a:rPr>
              <a:t>Студия компьютерной  </a:t>
            </a:r>
          </a:p>
          <a:p>
            <a:pPr algn="ctr">
              <a:buNone/>
            </a:pPr>
            <a:r>
              <a:rPr lang="en-US" sz="2800" b="1" dirty="0" smtClean="0">
                <a:solidFill>
                  <a:schemeClr val="accent2">
                    <a:lumMod val="50000"/>
                  </a:schemeClr>
                </a:solidFill>
                <a:latin typeface="Monotype Corsiva" pitchFamily="66" charset="0"/>
              </a:rPr>
              <a:t>	</a:t>
            </a:r>
            <a:r>
              <a:rPr lang="ru-RU" sz="2800" b="1" dirty="0" smtClean="0">
                <a:solidFill>
                  <a:schemeClr val="accent2">
                    <a:lumMod val="50000"/>
                  </a:schemeClr>
                </a:solidFill>
                <a:latin typeface="Monotype Corsiva" pitchFamily="66" charset="0"/>
              </a:rPr>
              <a:t>графики </a:t>
            </a:r>
            <a:r>
              <a:rPr lang="en-US" sz="2800" b="1" dirty="0" smtClean="0">
                <a:solidFill>
                  <a:schemeClr val="accent2">
                    <a:lumMod val="50000"/>
                  </a:schemeClr>
                </a:solidFill>
                <a:latin typeface="Monotype Corsiva" pitchFamily="66" charset="0"/>
              </a:rPr>
              <a:t>“</a:t>
            </a:r>
            <a:r>
              <a:rPr lang="ru-RU" sz="2800" b="1" dirty="0" smtClean="0">
                <a:solidFill>
                  <a:schemeClr val="accent2">
                    <a:lumMod val="50000"/>
                  </a:schemeClr>
                </a:solidFill>
                <a:latin typeface="Monotype Corsiva" pitchFamily="66" charset="0"/>
              </a:rPr>
              <a:t>Вектор</a:t>
            </a:r>
            <a:r>
              <a:rPr lang="en-US" sz="2800" b="1" dirty="0" smtClean="0">
                <a:solidFill>
                  <a:schemeClr val="accent2">
                    <a:lumMod val="50000"/>
                  </a:schemeClr>
                </a:solidFill>
                <a:latin typeface="Monotype Corsiva" pitchFamily="66" charset="0"/>
              </a:rPr>
              <a:t>” </a:t>
            </a:r>
          </a:p>
          <a:p>
            <a:pPr>
              <a:buNone/>
            </a:pPr>
            <a:r>
              <a:rPr lang="ru-RU" sz="2800" b="1" dirty="0" smtClean="0">
                <a:solidFill>
                  <a:schemeClr val="accent2">
                    <a:lumMod val="50000"/>
                  </a:schemeClr>
                </a:solidFill>
                <a:latin typeface="Monotype Corsiva" pitchFamily="66" charset="0"/>
              </a:rPr>
              <a:t>	Победитель </a:t>
            </a:r>
            <a:r>
              <a:rPr lang="ru-RU" sz="2800" dirty="0" smtClean="0">
                <a:solidFill>
                  <a:schemeClr val="accent2">
                    <a:lumMod val="50000"/>
                  </a:schemeClr>
                </a:solidFill>
                <a:latin typeface="Monotype Corsiva" pitchFamily="66" charset="0"/>
              </a:rPr>
              <a:t>городского конкурса </a:t>
            </a:r>
            <a:r>
              <a:rPr lang="en-US" sz="2800" dirty="0" smtClean="0">
                <a:solidFill>
                  <a:schemeClr val="accent2">
                    <a:lumMod val="50000"/>
                  </a:schemeClr>
                </a:solidFill>
                <a:latin typeface="Monotype Corsiva" pitchFamily="66" charset="0"/>
              </a:rPr>
              <a:t>“</a:t>
            </a:r>
            <a:r>
              <a:rPr lang="ru-RU" sz="2800" dirty="0" err="1" smtClean="0">
                <a:solidFill>
                  <a:schemeClr val="accent2">
                    <a:lumMod val="50000"/>
                  </a:schemeClr>
                </a:solidFill>
                <a:latin typeface="Monotype Corsiva" pitchFamily="66" charset="0"/>
              </a:rPr>
              <a:t>Технокактус</a:t>
            </a:r>
            <a:r>
              <a:rPr lang="en-US" sz="2800" dirty="0" smtClean="0">
                <a:solidFill>
                  <a:schemeClr val="accent2">
                    <a:lumMod val="50000"/>
                  </a:schemeClr>
                </a:solidFill>
                <a:latin typeface="Monotype Corsiva" pitchFamily="66" charset="0"/>
              </a:rPr>
              <a:t>”</a:t>
            </a:r>
            <a:r>
              <a:rPr lang="ru-RU" sz="2800" dirty="0" smtClean="0">
                <a:solidFill>
                  <a:schemeClr val="accent2">
                    <a:lumMod val="50000"/>
                  </a:schemeClr>
                </a:solidFill>
                <a:latin typeface="Monotype Corsiva" pitchFamily="66" charset="0"/>
              </a:rPr>
              <a:t>  </a:t>
            </a:r>
            <a:r>
              <a:rPr lang="ru-RU" sz="2800" b="1" dirty="0" smtClean="0">
                <a:solidFill>
                  <a:schemeClr val="accent2">
                    <a:lumMod val="50000"/>
                  </a:schemeClr>
                </a:solidFill>
                <a:latin typeface="Monotype Corsiva" pitchFamily="66" charset="0"/>
              </a:rPr>
              <a:t>Волошина Анастасия</a:t>
            </a:r>
          </a:p>
          <a:p>
            <a:pPr>
              <a:buNone/>
            </a:pPr>
            <a:r>
              <a:rPr lang="ru-RU" sz="2800" b="1" dirty="0" smtClean="0">
                <a:latin typeface="Monotype Corsiva" pitchFamily="66" charset="0"/>
              </a:rPr>
              <a:t> </a:t>
            </a:r>
            <a:r>
              <a:rPr lang="ru-RU" sz="2800" dirty="0" smtClean="0">
                <a:latin typeface="Monotype Corsiva" pitchFamily="66" charset="0"/>
              </a:rPr>
              <a:t/>
            </a:r>
            <a:br>
              <a:rPr lang="ru-RU" sz="2800" dirty="0" smtClean="0">
                <a:latin typeface="Monotype Corsiva" pitchFamily="66" charset="0"/>
              </a:rPr>
            </a:br>
            <a:r>
              <a:rPr lang="ru-RU" sz="2800" dirty="0" smtClean="0">
                <a:latin typeface="Monotype Corsiva" pitchFamily="66" charset="0"/>
              </a:rPr>
              <a:t>Участники международного проекта </a:t>
            </a:r>
            <a:r>
              <a:rPr lang="en-US" sz="2800" dirty="0" smtClean="0">
                <a:latin typeface="Monotype Corsiva" pitchFamily="66" charset="0"/>
              </a:rPr>
              <a:t>“Me </a:t>
            </a:r>
            <a:r>
              <a:rPr lang="en-US" sz="2800" dirty="0" err="1" smtClean="0">
                <a:latin typeface="Monotype Corsiva" pitchFamily="66" charset="0"/>
              </a:rPr>
              <a:t>gusta</a:t>
            </a:r>
            <a:r>
              <a:rPr lang="en-US" sz="2800" dirty="0" smtClean="0">
                <a:latin typeface="Monotype Corsiva" pitchFamily="66" charset="0"/>
              </a:rPr>
              <a:t> </a:t>
            </a:r>
            <a:r>
              <a:rPr lang="en-US" sz="2800" dirty="0" err="1" smtClean="0">
                <a:latin typeface="Monotype Corsiva" pitchFamily="66" charset="0"/>
              </a:rPr>
              <a:t>Rusia</a:t>
            </a:r>
            <a:r>
              <a:rPr lang="ru-RU" sz="2800" dirty="0" smtClean="0">
                <a:latin typeface="Monotype Corsiva" pitchFamily="66" charset="0"/>
              </a:rPr>
              <a:t>, </a:t>
            </a:r>
            <a:r>
              <a:rPr lang="en-US" sz="2800" dirty="0" smtClean="0">
                <a:latin typeface="Monotype Corsiva" pitchFamily="66" charset="0"/>
              </a:rPr>
              <a:t>me </a:t>
            </a:r>
            <a:r>
              <a:rPr lang="en-US" sz="2800" dirty="0" err="1" smtClean="0">
                <a:latin typeface="Monotype Corsiva" pitchFamily="66" charset="0"/>
              </a:rPr>
              <a:t>gusta</a:t>
            </a:r>
            <a:r>
              <a:rPr lang="en-US" sz="2800" dirty="0" smtClean="0">
                <a:latin typeface="Monotype Corsiva" pitchFamily="66" charset="0"/>
              </a:rPr>
              <a:t> Panama!”</a:t>
            </a:r>
            <a:r>
              <a:rPr lang="ru-RU" sz="2800" dirty="0" smtClean="0">
                <a:latin typeface="Monotype Corsiva" pitchFamily="66" charset="0"/>
              </a:rPr>
              <a:t>, </a:t>
            </a:r>
            <a:endParaRPr lang="en-US" sz="2800" dirty="0" smtClean="0">
              <a:latin typeface="Monotype Corsiva" pitchFamily="66" charset="0"/>
            </a:endParaRPr>
          </a:p>
          <a:p>
            <a:pPr>
              <a:buNone/>
            </a:pPr>
            <a:r>
              <a:rPr lang="en-US" sz="2800" dirty="0" smtClean="0">
                <a:latin typeface="Monotype Corsiva" pitchFamily="66" charset="0"/>
              </a:rPr>
              <a:t>	</a:t>
            </a:r>
            <a:r>
              <a:rPr lang="ru-RU" sz="2800" b="1" dirty="0" smtClean="0">
                <a:latin typeface="Monotype Corsiva" pitchFamily="66" charset="0"/>
              </a:rPr>
              <a:t>лауреаты  </a:t>
            </a:r>
            <a:r>
              <a:rPr lang="ru-RU" sz="2800" dirty="0" smtClean="0">
                <a:latin typeface="Monotype Corsiva" pitchFamily="66" charset="0"/>
              </a:rPr>
              <a:t>конкурса проектов районного молодежного  фестиваля  </a:t>
            </a:r>
            <a:r>
              <a:rPr lang="en-US" sz="2800" dirty="0" smtClean="0">
                <a:latin typeface="Monotype Corsiva" pitchFamily="66" charset="0"/>
              </a:rPr>
              <a:t>“</a:t>
            </a:r>
            <a:r>
              <a:rPr lang="ru-RU" sz="2800" dirty="0" smtClean="0">
                <a:latin typeface="Monotype Corsiva" pitchFamily="66" charset="0"/>
              </a:rPr>
              <a:t>В согласии – будущее, в единстве – жизнь!</a:t>
            </a:r>
            <a:r>
              <a:rPr lang="en-US" sz="2800" dirty="0" smtClean="0">
                <a:latin typeface="Monotype Corsiva" pitchFamily="66" charset="0"/>
              </a:rPr>
              <a:t>”</a:t>
            </a:r>
          </a:p>
          <a:p>
            <a:pPr>
              <a:buNone/>
            </a:pPr>
            <a:r>
              <a:rPr lang="en-US" sz="2800" dirty="0" smtClean="0">
                <a:latin typeface="Monotype Corsiva" pitchFamily="66" charset="0"/>
              </a:rPr>
              <a:t>	</a:t>
            </a:r>
            <a:r>
              <a:rPr lang="ru-RU" sz="2800" b="1" dirty="0" smtClean="0">
                <a:latin typeface="Monotype Corsiva" pitchFamily="66" charset="0"/>
              </a:rPr>
              <a:t>Киркин Василий, </a:t>
            </a:r>
            <a:endParaRPr lang="en-US" sz="2800" b="1" dirty="0" smtClean="0">
              <a:latin typeface="Monotype Corsiva" pitchFamily="66" charset="0"/>
            </a:endParaRPr>
          </a:p>
          <a:p>
            <a:pPr>
              <a:buNone/>
            </a:pPr>
            <a:r>
              <a:rPr lang="en-US" sz="2800" b="1" dirty="0" smtClean="0">
                <a:latin typeface="Monotype Corsiva" pitchFamily="66" charset="0"/>
              </a:rPr>
              <a:t>	</a:t>
            </a:r>
            <a:r>
              <a:rPr lang="ru-RU" sz="2800" b="1" dirty="0" err="1" smtClean="0">
                <a:latin typeface="Monotype Corsiva" pitchFamily="66" charset="0"/>
              </a:rPr>
              <a:t>Ромазанов</a:t>
            </a:r>
            <a:r>
              <a:rPr lang="ru-RU" sz="2800" b="1" dirty="0" smtClean="0">
                <a:latin typeface="Monotype Corsiva" pitchFamily="66" charset="0"/>
              </a:rPr>
              <a:t> Данил, </a:t>
            </a:r>
            <a:endParaRPr lang="en-US" sz="2800" b="1" dirty="0" smtClean="0">
              <a:latin typeface="Monotype Corsiva" pitchFamily="66" charset="0"/>
            </a:endParaRPr>
          </a:p>
          <a:p>
            <a:pPr>
              <a:buNone/>
            </a:pPr>
            <a:r>
              <a:rPr lang="en-US" sz="2800" b="1" dirty="0" smtClean="0">
                <a:latin typeface="Monotype Corsiva" pitchFamily="66" charset="0"/>
              </a:rPr>
              <a:t>	</a:t>
            </a:r>
            <a:r>
              <a:rPr lang="ru-RU" sz="2800" b="1" dirty="0" smtClean="0">
                <a:latin typeface="Monotype Corsiva" pitchFamily="66" charset="0"/>
              </a:rPr>
              <a:t>Соболева Анжела, </a:t>
            </a:r>
            <a:endParaRPr lang="en-US" sz="2800" b="1" dirty="0" smtClean="0">
              <a:latin typeface="Monotype Corsiva" pitchFamily="66" charset="0"/>
            </a:endParaRPr>
          </a:p>
          <a:p>
            <a:pPr>
              <a:buNone/>
            </a:pPr>
            <a:r>
              <a:rPr lang="en-US" sz="2800" b="1" dirty="0" smtClean="0">
                <a:latin typeface="Monotype Corsiva" pitchFamily="66" charset="0"/>
              </a:rPr>
              <a:t>	</a:t>
            </a:r>
            <a:r>
              <a:rPr lang="ru-RU" sz="2800" b="1" dirty="0" smtClean="0">
                <a:latin typeface="Monotype Corsiva" pitchFamily="66" charset="0"/>
              </a:rPr>
              <a:t>Жукова Августа</a:t>
            </a:r>
          </a:p>
          <a:p>
            <a:pPr>
              <a:buNone/>
            </a:pPr>
            <a:r>
              <a:rPr lang="en-US" sz="2800" b="1" dirty="0" smtClean="0">
                <a:latin typeface="Monotype Corsiva" pitchFamily="66" charset="0"/>
              </a:rPr>
              <a:t>	</a:t>
            </a:r>
            <a:endParaRPr lang="ru-RU" sz="2800" dirty="0" smtClean="0">
              <a:latin typeface="Monotype Corsiva" pitchFamily="66" charset="0"/>
            </a:endParaRPr>
          </a:p>
          <a:p>
            <a:endParaRPr lang="ru-RU" sz="2800" dirty="0">
              <a:latin typeface="Monotype Corsiva" pitchFamily="66" charset="0"/>
            </a:endParaRPr>
          </a:p>
        </p:txBody>
      </p:sp>
      <p:pic>
        <p:nvPicPr>
          <p:cNvPr id="4" name="Рисунок 3" descr="C:\Users\user\Desktop\С рабочего стола\П Р О Е К Т Ы\МЕЖД проект\Мероприятия 2016\DSC03367.jpg"/>
          <p:cNvPicPr/>
          <p:nvPr/>
        </p:nvPicPr>
        <p:blipFill>
          <a:blip r:embed="rId2" cstate="print"/>
          <a:srcRect/>
          <a:stretch>
            <a:fillRect/>
          </a:stretch>
        </p:blipFill>
        <p:spPr bwMode="auto">
          <a:xfrm>
            <a:off x="5724128" y="476672"/>
            <a:ext cx="3108036" cy="2065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4139952" y="4293096"/>
            <a:ext cx="3096344" cy="1477328"/>
          </a:xfrm>
          <a:prstGeom prst="rect">
            <a:avLst/>
          </a:prstGeom>
        </p:spPr>
        <p:txBody>
          <a:bodyPr wrap="square">
            <a:spAutoFit/>
          </a:bodyPr>
          <a:lstStyle/>
          <a:p>
            <a:pPr algn="ctr"/>
            <a:r>
              <a:rPr lang="ru-RU"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Педагог : </a:t>
            </a:r>
          </a:p>
          <a:p>
            <a:pPr algn="ctr"/>
            <a:r>
              <a:rPr lang="ru-RU"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Попова Ольга Ивановна, победитель районного  конкурса  педагогических достижений </a:t>
            </a:r>
          </a:p>
          <a:p>
            <a:pPr algn="ctr"/>
            <a:r>
              <a:rPr lang="ru-RU" b="1" dirty="0" smtClean="0">
                <a:solidFill>
                  <a:schemeClr val="accent2">
                    <a:lumMod val="50000"/>
                  </a:schemeClr>
                </a:solidFill>
                <a:effectLst>
                  <a:outerShdw blurRad="38100" dist="38100" dir="2700000" algn="tl">
                    <a:srgbClr val="000000">
                      <a:alpha val="43137"/>
                    </a:srgbClr>
                  </a:outerShdw>
                </a:effectLst>
                <a:latin typeface="Monotype Corsiva" pitchFamily="66" charset="0"/>
              </a:rPr>
              <a:t>2016 – 2017 учебного года </a:t>
            </a:r>
            <a:endParaRPr lang="ru-RU" b="1" dirty="0">
              <a:solidFill>
                <a:schemeClr val="accent2">
                  <a:lumMod val="50000"/>
                </a:schemeClr>
              </a:solidFill>
              <a:effectLst>
                <a:outerShdw blurRad="38100" dist="38100" dir="2700000" algn="tl">
                  <a:srgbClr val="000000">
                    <a:alpha val="43137"/>
                  </a:srgbClr>
                </a:outerShdw>
              </a:effectLst>
            </a:endParaRPr>
          </a:p>
        </p:txBody>
      </p:sp>
      <p:pic>
        <p:nvPicPr>
          <p:cNvPr id="7170" name="Picture 2" descr="C:\Users\user\Desktop\С рабочего стола\П Р О Е К Т Ы\Проект ОД ЦТиО\19.05.2017 А талантов СПб\ХПО\Popova.jpg"/>
          <p:cNvPicPr>
            <a:picLocks noChangeAspect="1" noChangeArrowheads="1"/>
          </p:cNvPicPr>
          <p:nvPr/>
        </p:nvPicPr>
        <p:blipFill>
          <a:blip r:embed="rId3" cstate="print"/>
          <a:srcRect/>
          <a:stretch>
            <a:fillRect/>
          </a:stretch>
        </p:blipFill>
        <p:spPr bwMode="auto">
          <a:xfrm>
            <a:off x="7092279" y="2852936"/>
            <a:ext cx="2012641" cy="2808312"/>
          </a:xfrm>
          <a:prstGeom prst="ellipse">
            <a:avLst/>
          </a:prstGeom>
          <a:ln>
            <a:noFill/>
          </a:ln>
          <a:effectLst>
            <a:softEdge rad="112500"/>
          </a:effectLst>
        </p:spPr>
      </p:pic>
      <p:pic>
        <p:nvPicPr>
          <p:cNvPr id="7173" name="Picture 5" descr="C:\Users\user\Desktop\С рабочего стола\П Р О Е К Т Ы\Проект ОД ЦТиО\19.05.2017 А талантов СПб\ХПО\sw_1438232306__ff7f8e1fb8e533a7c9b016c575994f99_b343719691__tsvety_floristika_buket_leto_kruglyj_god_n0000.jpg"/>
          <p:cNvPicPr>
            <a:picLocks noChangeAspect="1" noChangeArrowheads="1"/>
          </p:cNvPicPr>
          <p:nvPr/>
        </p:nvPicPr>
        <p:blipFill>
          <a:blip r:embed="rId4" cstate="print"/>
          <a:srcRect/>
          <a:stretch>
            <a:fillRect/>
          </a:stretch>
        </p:blipFill>
        <p:spPr bwMode="auto">
          <a:xfrm>
            <a:off x="5940152" y="2060848"/>
            <a:ext cx="1843405" cy="1224136"/>
          </a:xfrm>
          <a:prstGeom prst="ellipse">
            <a:avLst/>
          </a:prstGeom>
          <a:ln>
            <a:noFill/>
          </a:ln>
          <a:effectLst>
            <a:softEdge rad="112500"/>
          </a:effectLst>
        </p:spPr>
      </p:pic>
      <p:sp>
        <p:nvSpPr>
          <p:cNvPr id="8" name="Прямоугольник 7"/>
          <p:cNvSpPr/>
          <p:nvPr/>
        </p:nvSpPr>
        <p:spPr>
          <a:xfrm>
            <a:off x="971600" y="620688"/>
            <a:ext cx="7776864" cy="400110"/>
          </a:xfrm>
          <a:prstGeom prst="rect">
            <a:avLst/>
          </a:prstGeom>
        </p:spPr>
        <p:txBody>
          <a:bodyPr wrap="square">
            <a:spAutoFit/>
          </a:bodyPr>
          <a:lstStyle/>
          <a:p>
            <a:pPr>
              <a:buNone/>
            </a:pPr>
            <a:r>
              <a:rPr lang="ru-RU" sz="2000" b="1" dirty="0" smtClean="0">
                <a:solidFill>
                  <a:schemeClr val="accent2">
                    <a:lumMod val="50000"/>
                  </a:schemeClr>
                </a:solidFill>
              </a:rPr>
              <a:t>ХУДОЖЕСТВЕННО-ПРИКЛАДНОЙ ОТДЕЛ</a:t>
            </a:r>
          </a:p>
        </p:txBody>
      </p:sp>
      <p:pic>
        <p:nvPicPr>
          <p:cNvPr id="9" name="Picture 2" descr="C:\Users\user\Downloads\image-0-02-05-4951a8f4788dd991bfa5b8a097c62c1f9960675a0c6af0ec4b64ebe008ec5671-V.jpg"/>
          <p:cNvPicPr>
            <a:picLocks noChangeAspect="1" noChangeArrowheads="1"/>
          </p:cNvPicPr>
          <p:nvPr/>
        </p:nvPicPr>
        <p:blipFill>
          <a:blip r:embed="rId5" cstate="print"/>
          <a:srcRect/>
          <a:stretch>
            <a:fillRect/>
          </a:stretch>
        </p:blipFill>
        <p:spPr bwMode="auto">
          <a:xfrm>
            <a:off x="251520" y="1484784"/>
            <a:ext cx="1080120" cy="1368152"/>
          </a:xfrm>
          <a:prstGeom prst="ellipse">
            <a:avLst/>
          </a:prstGeom>
          <a:ln>
            <a:noFill/>
          </a:ln>
          <a:effectLst>
            <a:softEdge rad="112500"/>
          </a:effectLst>
        </p:spPr>
      </p:pic>
      <p:sp>
        <p:nvSpPr>
          <p:cNvPr id="10" name="Дата 9"/>
          <p:cNvSpPr>
            <a:spLocks noGrp="1"/>
          </p:cNvSpPr>
          <p:nvPr>
            <p:ph type="dt" sz="half" idx="10"/>
          </p:nvPr>
        </p:nvSpPr>
        <p:spPr/>
        <p:txBody>
          <a:bodyPr/>
          <a:lstStyle/>
          <a:p>
            <a:fld id="{D153C1CA-F870-4F16-B3FB-20EF4566E2C9}" type="datetime1">
              <a:rPr lang="ru-RU" smtClean="0"/>
              <a:pPr/>
              <a:t>21.11.2017</a:t>
            </a:fld>
            <a:endParaRPr lang="ru-RU"/>
          </a:p>
        </p:txBody>
      </p:sp>
      <p:sp>
        <p:nvSpPr>
          <p:cNvPr id="11" name="Номер слайда 10"/>
          <p:cNvSpPr>
            <a:spLocks noGrp="1"/>
          </p:cNvSpPr>
          <p:nvPr>
            <p:ph type="sldNum" sz="quarter" idx="12"/>
          </p:nvPr>
        </p:nvSpPr>
        <p:spPr/>
        <p:txBody>
          <a:bodyPr/>
          <a:lstStyle/>
          <a:p>
            <a:fld id="{2CCD68BD-9E44-4B3A-AAA5-5D8E14298428}" type="slidenum">
              <a:rPr lang="ru-RU" smtClean="0"/>
              <a:pPr/>
              <a:t>7</a:t>
            </a:fld>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645024"/>
            <a:ext cx="2746648" cy="1728192"/>
          </a:xfrm>
        </p:spPr>
        <p:txBody>
          <a:bodyPr>
            <a:normAutofit fontScale="90000"/>
          </a:bodyPr>
          <a:lstStyle/>
          <a:p>
            <a:pPr algn="l"/>
            <a:r>
              <a:rPr lang="ru-RU" sz="2400" b="1" dirty="0" smtClean="0">
                <a:solidFill>
                  <a:srgbClr val="002060"/>
                </a:solidFill>
                <a:latin typeface="Monotype Corsiva" pitchFamily="66" charset="0"/>
              </a:rPr>
              <a:t>Киркин Василий, </a:t>
            </a:r>
            <a:r>
              <a:rPr lang="en-US" sz="2400" b="1" dirty="0" smtClean="0">
                <a:solidFill>
                  <a:srgbClr val="002060"/>
                </a:solidFill>
                <a:latin typeface="Monotype Corsiva" pitchFamily="66" charset="0"/>
              </a:rPr>
              <a:t/>
            </a:r>
            <a:br>
              <a:rPr lang="en-US" sz="2400" b="1" dirty="0" smtClean="0">
                <a:solidFill>
                  <a:srgbClr val="002060"/>
                </a:solidFill>
                <a:latin typeface="Monotype Corsiva" pitchFamily="66" charset="0"/>
              </a:rPr>
            </a:br>
            <a:r>
              <a:rPr lang="ru-RU" sz="2400" b="1" dirty="0" err="1" smtClean="0">
                <a:solidFill>
                  <a:srgbClr val="002060"/>
                </a:solidFill>
                <a:latin typeface="Monotype Corsiva" pitchFamily="66" charset="0"/>
              </a:rPr>
              <a:t>Ромазанов</a:t>
            </a:r>
            <a:r>
              <a:rPr lang="ru-RU" sz="2400" b="1" dirty="0" smtClean="0">
                <a:solidFill>
                  <a:srgbClr val="002060"/>
                </a:solidFill>
                <a:latin typeface="Monotype Corsiva" pitchFamily="66" charset="0"/>
              </a:rPr>
              <a:t> Данил, </a:t>
            </a:r>
            <a:r>
              <a:rPr lang="en-US" sz="2400" b="1" dirty="0" smtClean="0">
                <a:solidFill>
                  <a:srgbClr val="002060"/>
                </a:solidFill>
                <a:latin typeface="Monotype Corsiva" pitchFamily="66" charset="0"/>
              </a:rPr>
              <a:t/>
            </a:r>
            <a:br>
              <a:rPr lang="en-US" sz="2400" b="1" dirty="0" smtClean="0">
                <a:solidFill>
                  <a:srgbClr val="002060"/>
                </a:solidFill>
                <a:latin typeface="Monotype Corsiva" pitchFamily="66" charset="0"/>
              </a:rPr>
            </a:br>
            <a:r>
              <a:rPr lang="ru-RU" sz="2400" b="1" dirty="0" smtClean="0">
                <a:solidFill>
                  <a:srgbClr val="002060"/>
                </a:solidFill>
                <a:latin typeface="Monotype Corsiva" pitchFamily="66" charset="0"/>
              </a:rPr>
              <a:t>Соболева Анжела, </a:t>
            </a:r>
            <a:r>
              <a:rPr lang="en-US" sz="2400" b="1" dirty="0" smtClean="0">
                <a:solidFill>
                  <a:srgbClr val="002060"/>
                </a:solidFill>
                <a:latin typeface="Monotype Corsiva" pitchFamily="66" charset="0"/>
              </a:rPr>
              <a:t/>
            </a:r>
            <a:br>
              <a:rPr lang="en-US" sz="2400" b="1" dirty="0" smtClean="0">
                <a:solidFill>
                  <a:srgbClr val="002060"/>
                </a:solidFill>
                <a:latin typeface="Monotype Corsiva" pitchFamily="66" charset="0"/>
              </a:rPr>
            </a:br>
            <a:r>
              <a:rPr lang="ru-RU" sz="2400" b="1" dirty="0" smtClean="0">
                <a:solidFill>
                  <a:srgbClr val="002060"/>
                </a:solidFill>
                <a:latin typeface="Monotype Corsiva" pitchFamily="66" charset="0"/>
              </a:rPr>
              <a:t>Жукова Августа</a:t>
            </a:r>
            <a:br>
              <a:rPr lang="ru-RU" sz="2400" b="1" dirty="0" smtClean="0">
                <a:solidFill>
                  <a:srgbClr val="002060"/>
                </a:solidFill>
                <a:latin typeface="Monotype Corsiva" pitchFamily="66" charset="0"/>
              </a:rPr>
            </a:br>
            <a:endParaRPr lang="ru-RU" sz="2400" dirty="0">
              <a:solidFill>
                <a:srgbClr val="002060"/>
              </a:solidFill>
            </a:endParaRPr>
          </a:p>
        </p:txBody>
      </p:sp>
      <p:pic>
        <p:nvPicPr>
          <p:cNvPr id="3074" name="Picture 2" descr="C:\Users\user\Desktop\С рабочего стола\П Р О Е К Т Ы\Проект ОД ЦТиО\19.05.2017 А талантов СПб\ХПО\Попова ОИ\Соболева Жукова Ромазанов.jpg"/>
          <p:cNvPicPr>
            <a:picLocks noGrp="1" noChangeAspect="1" noChangeArrowheads="1"/>
          </p:cNvPicPr>
          <p:nvPr>
            <p:ph idx="1"/>
          </p:nvPr>
        </p:nvPicPr>
        <p:blipFill>
          <a:blip r:embed="rId2" cstate="print"/>
          <a:srcRect/>
          <a:stretch>
            <a:fillRect/>
          </a:stretch>
        </p:blipFill>
        <p:spPr bwMode="auto">
          <a:xfrm>
            <a:off x="4355976" y="476672"/>
            <a:ext cx="3568857"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C:\Users\user\Desktop\С рабочего стола\П Р О Е К Т Ы\Проект ОД ЦТиО\19.05.2017 А талантов СПб\ХПО\Попова ОИ\Жукова.jpg"/>
          <p:cNvPicPr>
            <a:picLocks noChangeAspect="1" noChangeArrowheads="1"/>
          </p:cNvPicPr>
          <p:nvPr/>
        </p:nvPicPr>
        <p:blipFill>
          <a:blip r:embed="rId3" cstate="print"/>
          <a:srcRect/>
          <a:stretch>
            <a:fillRect/>
          </a:stretch>
        </p:blipFill>
        <p:spPr bwMode="auto">
          <a:xfrm>
            <a:off x="323528" y="624391"/>
            <a:ext cx="3888432" cy="2588585"/>
          </a:xfrm>
          <a:prstGeom prst="ellipse">
            <a:avLst/>
          </a:prstGeom>
          <a:ln>
            <a:noFill/>
          </a:ln>
          <a:effectLst>
            <a:softEdge rad="112500"/>
          </a:effectLst>
        </p:spPr>
      </p:pic>
      <p:pic>
        <p:nvPicPr>
          <p:cNvPr id="6" name="Picture 3" descr="C:\Users\user\Desktop\С рабочего стола\П Р О Е К Т Ы\Проект ОД ЦТиО\19.05.2017 А талантов СПб\ХПО\Попова ОИ\Киркин.jpg"/>
          <p:cNvPicPr>
            <a:picLocks noChangeAspect="1" noChangeArrowheads="1"/>
          </p:cNvPicPr>
          <p:nvPr/>
        </p:nvPicPr>
        <p:blipFill>
          <a:blip r:embed="rId4" cstate="print"/>
          <a:srcRect/>
          <a:stretch>
            <a:fillRect/>
          </a:stretch>
        </p:blipFill>
        <p:spPr bwMode="auto">
          <a:xfrm flipH="1">
            <a:off x="6948264" y="3573016"/>
            <a:ext cx="1584176" cy="2160240"/>
          </a:xfrm>
          <a:prstGeom prst="rect">
            <a:avLst/>
          </a:prstGeom>
          <a:ln>
            <a:noFill/>
          </a:ln>
          <a:effectLst>
            <a:softEdge rad="112500"/>
          </a:effectLst>
        </p:spPr>
      </p:pic>
      <p:pic>
        <p:nvPicPr>
          <p:cNvPr id="7" name="Picture 4" descr="C:\Users\user\Desktop\С рабочего стола\П Р О Е К Т Ы\Проект ОД ЦТиО\19.05.2017 А талантов СПб\ХПО\Попова ОИ\Соболева.jpg"/>
          <p:cNvPicPr>
            <a:picLocks noChangeAspect="1" noChangeArrowheads="1"/>
          </p:cNvPicPr>
          <p:nvPr/>
        </p:nvPicPr>
        <p:blipFill>
          <a:blip r:embed="rId5" cstate="print"/>
          <a:srcRect/>
          <a:stretch>
            <a:fillRect/>
          </a:stretch>
        </p:blipFill>
        <p:spPr bwMode="auto">
          <a:xfrm>
            <a:off x="3635896" y="3429000"/>
            <a:ext cx="2812180" cy="1872208"/>
          </a:xfrm>
          <a:prstGeom prst="rect">
            <a:avLst/>
          </a:prstGeom>
          <a:ln>
            <a:noFill/>
          </a:ln>
          <a:effectLst>
            <a:softEdge rad="112500"/>
          </a:effectLst>
        </p:spPr>
      </p:pic>
      <p:sp>
        <p:nvSpPr>
          <p:cNvPr id="8" name="Прямоугольник 7"/>
          <p:cNvSpPr/>
          <p:nvPr/>
        </p:nvSpPr>
        <p:spPr>
          <a:xfrm>
            <a:off x="467544" y="5301209"/>
            <a:ext cx="6390456" cy="461665"/>
          </a:xfrm>
          <a:prstGeom prst="rect">
            <a:avLst/>
          </a:prstGeom>
        </p:spPr>
        <p:txBody>
          <a:bodyPr wrap="square">
            <a:spAutoFit/>
          </a:bodyPr>
          <a:lstStyle/>
          <a:p>
            <a:pPr algn="ctr">
              <a:buNone/>
            </a:pPr>
            <a:r>
              <a:rPr lang="ru-RU" sz="2400" b="1" dirty="0" smtClean="0">
                <a:solidFill>
                  <a:schemeClr val="accent2">
                    <a:lumMod val="50000"/>
                  </a:schemeClr>
                </a:solidFill>
                <a:latin typeface="Monotype Corsiva" pitchFamily="66" charset="0"/>
              </a:rPr>
              <a:t>Студия компьютерной  графики </a:t>
            </a:r>
            <a:r>
              <a:rPr lang="en-US" sz="2400" b="1" dirty="0" smtClean="0">
                <a:solidFill>
                  <a:schemeClr val="accent2">
                    <a:lumMod val="50000"/>
                  </a:schemeClr>
                </a:solidFill>
                <a:latin typeface="Monotype Corsiva" pitchFamily="66" charset="0"/>
              </a:rPr>
              <a:t>“</a:t>
            </a:r>
            <a:r>
              <a:rPr lang="ru-RU" sz="2400" b="1" dirty="0" smtClean="0">
                <a:solidFill>
                  <a:schemeClr val="accent2">
                    <a:lumMod val="50000"/>
                  </a:schemeClr>
                </a:solidFill>
                <a:latin typeface="Monotype Corsiva" pitchFamily="66" charset="0"/>
              </a:rPr>
              <a:t>Вектор</a:t>
            </a:r>
            <a:r>
              <a:rPr lang="en-US" sz="2400" b="1" dirty="0" smtClean="0">
                <a:solidFill>
                  <a:schemeClr val="accent2">
                    <a:lumMod val="50000"/>
                  </a:schemeClr>
                </a:solidFill>
                <a:latin typeface="Monotype Corsiva" pitchFamily="66" charset="0"/>
              </a:rPr>
              <a:t>” </a:t>
            </a:r>
          </a:p>
        </p:txBody>
      </p:sp>
      <p:sp>
        <p:nvSpPr>
          <p:cNvPr id="9" name="Дата 8"/>
          <p:cNvSpPr>
            <a:spLocks noGrp="1"/>
          </p:cNvSpPr>
          <p:nvPr>
            <p:ph type="dt" sz="half" idx="10"/>
          </p:nvPr>
        </p:nvSpPr>
        <p:spPr/>
        <p:txBody>
          <a:bodyPr/>
          <a:lstStyle/>
          <a:p>
            <a:fld id="{66014D9C-E0A1-4833-97D9-FEE5B3243E6D}" type="datetime1">
              <a:rPr lang="ru-RU" smtClean="0"/>
              <a:pPr/>
              <a:t>21.11.2017</a:t>
            </a:fld>
            <a:endParaRPr lang="ru-RU"/>
          </a:p>
        </p:txBody>
      </p:sp>
      <p:sp>
        <p:nvSpPr>
          <p:cNvPr id="10" name="Номер слайда 9"/>
          <p:cNvSpPr>
            <a:spLocks noGrp="1"/>
          </p:cNvSpPr>
          <p:nvPr>
            <p:ph type="sldNum" sz="quarter" idx="12"/>
          </p:nvPr>
        </p:nvSpPr>
        <p:spPr/>
        <p:txBody>
          <a:bodyPr/>
          <a:lstStyle/>
          <a:p>
            <a:fld id="{2CCD68BD-9E44-4B3A-AAA5-5D8E14298428}" type="slidenum">
              <a:rPr lang="ru-RU" smtClean="0"/>
              <a:pPr/>
              <a:t>8</a:t>
            </a:fld>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1840" y="274638"/>
            <a:ext cx="5832648" cy="3298378"/>
          </a:xfrm>
        </p:spPr>
        <p:txBody>
          <a:bodyPr>
            <a:noAutofit/>
          </a:bodyPr>
          <a:lstStyle/>
          <a:p>
            <a:pPr algn="l"/>
            <a:r>
              <a:rPr lang="ru-RU" sz="1800" b="1" dirty="0" smtClean="0">
                <a:solidFill>
                  <a:schemeClr val="accent2">
                    <a:lumMod val="50000"/>
                  </a:schemeClr>
                </a:solidFill>
                <a:latin typeface="Monotype Corsiva" pitchFamily="66" charset="0"/>
              </a:rPr>
              <a:t>Мастерская </a:t>
            </a:r>
            <a:r>
              <a:rPr lang="ru-RU" sz="1800" b="1" dirty="0" err="1" smtClean="0">
                <a:solidFill>
                  <a:schemeClr val="accent2">
                    <a:lumMod val="50000"/>
                  </a:schemeClr>
                </a:solidFill>
                <a:latin typeface="Monotype Corsiva" pitchFamily="66" charset="0"/>
              </a:rPr>
              <a:t>бисероплетения</a:t>
            </a:r>
            <a:r>
              <a:rPr lang="ru-RU" sz="1800" b="1" dirty="0" smtClean="0">
                <a:solidFill>
                  <a:schemeClr val="accent2">
                    <a:lumMod val="50000"/>
                  </a:schemeClr>
                </a:solidFill>
                <a:latin typeface="Monotype Corsiva" pitchFamily="66" charset="0"/>
              </a:rPr>
              <a:t>  </a:t>
            </a:r>
            <a:br>
              <a:rPr lang="ru-RU" sz="1800" b="1" dirty="0" smtClean="0">
                <a:solidFill>
                  <a:schemeClr val="accent2">
                    <a:lumMod val="50000"/>
                  </a:schemeClr>
                </a:solidFill>
                <a:latin typeface="Monotype Corsiva" pitchFamily="66" charset="0"/>
              </a:rPr>
            </a:br>
            <a:r>
              <a:rPr lang="ru-RU" sz="1800" b="1" dirty="0" smtClean="0">
                <a:solidFill>
                  <a:schemeClr val="accent2">
                    <a:lumMod val="50000"/>
                  </a:schemeClr>
                </a:solidFill>
                <a:latin typeface="Monotype Corsiva" pitchFamily="66" charset="0"/>
              </a:rPr>
              <a:t>Педагог </a:t>
            </a:r>
            <a:r>
              <a:rPr lang="ru-RU" sz="1800" b="1" dirty="0" err="1" smtClean="0">
                <a:solidFill>
                  <a:schemeClr val="accent2">
                    <a:lumMod val="50000"/>
                  </a:schemeClr>
                </a:solidFill>
                <a:latin typeface="Monotype Corsiva" pitchFamily="66" charset="0"/>
              </a:rPr>
              <a:t>Большухина</a:t>
            </a:r>
            <a:r>
              <a:rPr lang="ru-RU" sz="1800" b="1" dirty="0" smtClean="0">
                <a:solidFill>
                  <a:schemeClr val="accent2">
                    <a:lumMod val="50000"/>
                  </a:schemeClr>
                </a:solidFill>
                <a:latin typeface="Monotype Corsiva" pitchFamily="66" charset="0"/>
              </a:rPr>
              <a:t> Любовь Васильевна</a:t>
            </a:r>
            <a:br>
              <a:rPr lang="ru-RU" sz="1800" b="1" dirty="0" smtClean="0">
                <a:solidFill>
                  <a:schemeClr val="accent2">
                    <a:lumMod val="50000"/>
                  </a:schemeClr>
                </a:solidFill>
                <a:latin typeface="Monotype Corsiva" pitchFamily="66" charset="0"/>
              </a:rPr>
            </a:br>
            <a:r>
              <a:rPr lang="ru-RU" sz="1800" b="1" dirty="0" smtClean="0">
                <a:solidFill>
                  <a:schemeClr val="accent2">
                    <a:lumMod val="50000"/>
                  </a:schemeClr>
                </a:solidFill>
                <a:latin typeface="Monotype Corsiva" pitchFamily="66" charset="0"/>
              </a:rPr>
              <a:t/>
            </a:r>
            <a:br>
              <a:rPr lang="ru-RU" sz="1800" b="1" dirty="0" smtClean="0">
                <a:solidFill>
                  <a:schemeClr val="accent2">
                    <a:lumMod val="50000"/>
                  </a:schemeClr>
                </a:solidFill>
                <a:latin typeface="Monotype Corsiva" pitchFamily="66" charset="0"/>
              </a:rPr>
            </a:br>
            <a:r>
              <a:rPr lang="ru-RU" sz="1800" b="1" dirty="0" smtClean="0">
                <a:solidFill>
                  <a:schemeClr val="accent2">
                    <a:lumMod val="50000"/>
                  </a:schemeClr>
                </a:solidFill>
                <a:latin typeface="Monotype Corsiva" pitchFamily="66" charset="0"/>
              </a:rPr>
              <a:t>Аксютина Полина</a:t>
            </a:r>
            <a:r>
              <a:rPr lang="ru-RU" sz="1800" dirty="0" smtClean="0">
                <a:solidFill>
                  <a:schemeClr val="accent2">
                    <a:lumMod val="50000"/>
                  </a:schemeClr>
                </a:solidFill>
                <a:latin typeface="Monotype Corsiva" pitchFamily="66" charset="0"/>
              </a:rPr>
              <a:t/>
            </a:r>
            <a:br>
              <a:rPr lang="ru-RU" sz="1800" dirty="0" smtClean="0">
                <a:solidFill>
                  <a:schemeClr val="accent2">
                    <a:lumMod val="50000"/>
                  </a:schemeClr>
                </a:solidFill>
                <a:latin typeface="Monotype Corsiva" pitchFamily="66" charset="0"/>
              </a:rPr>
            </a:br>
            <a:r>
              <a:rPr lang="ru-RU" sz="1800" b="1" dirty="0" smtClean="0">
                <a:solidFill>
                  <a:srgbClr val="000066"/>
                </a:solidFill>
                <a:latin typeface="Monotype Corsiva" pitchFamily="66" charset="0"/>
              </a:rPr>
              <a:t>Победитель </a:t>
            </a:r>
            <a:r>
              <a:rPr lang="ru-RU" sz="1800" dirty="0" smtClean="0">
                <a:solidFill>
                  <a:srgbClr val="000066"/>
                </a:solidFill>
                <a:latin typeface="Monotype Corsiva" pitchFamily="66" charset="0"/>
              </a:rPr>
              <a:t>районной  выставки «Братья наши меньшие»</a:t>
            </a:r>
            <a:br>
              <a:rPr lang="ru-RU" sz="1800" dirty="0" smtClean="0">
                <a:solidFill>
                  <a:srgbClr val="000066"/>
                </a:solidFill>
                <a:latin typeface="Monotype Corsiva" pitchFamily="66" charset="0"/>
              </a:rPr>
            </a:br>
            <a:r>
              <a:rPr lang="ru-RU" sz="1800" b="1" dirty="0" smtClean="0">
                <a:solidFill>
                  <a:srgbClr val="000066"/>
                </a:solidFill>
                <a:latin typeface="Monotype Corsiva" pitchFamily="66" charset="0"/>
              </a:rPr>
              <a:t>Лауреат</a:t>
            </a:r>
            <a:r>
              <a:rPr lang="ru-RU" sz="1800" dirty="0" smtClean="0">
                <a:solidFill>
                  <a:srgbClr val="000066"/>
                </a:solidFill>
                <a:latin typeface="Monotype Corsiva" pitchFamily="66" charset="0"/>
              </a:rPr>
              <a:t> международного фестиваля детского творчества  «Разноцветная планета»</a:t>
            </a:r>
            <a:br>
              <a:rPr lang="ru-RU" sz="1800" dirty="0" smtClean="0">
                <a:solidFill>
                  <a:srgbClr val="000066"/>
                </a:solidFill>
                <a:latin typeface="Monotype Corsiva" pitchFamily="66" charset="0"/>
              </a:rPr>
            </a:br>
            <a:r>
              <a:rPr lang="ru-RU" sz="1800" b="1" dirty="0" smtClean="0">
                <a:solidFill>
                  <a:srgbClr val="000066"/>
                </a:solidFill>
                <a:latin typeface="Monotype Corsiva" pitchFamily="66" charset="0"/>
              </a:rPr>
              <a:t>Победитель</a:t>
            </a:r>
            <a:r>
              <a:rPr lang="ru-RU" sz="1800" dirty="0" smtClean="0">
                <a:solidFill>
                  <a:srgbClr val="000066"/>
                </a:solidFill>
                <a:latin typeface="Monotype Corsiva" pitchFamily="66" charset="0"/>
              </a:rPr>
              <a:t> городской выставки «Мозаика талантов»</a:t>
            </a:r>
            <a:br>
              <a:rPr lang="ru-RU" sz="1800" dirty="0" smtClean="0">
                <a:solidFill>
                  <a:srgbClr val="000066"/>
                </a:solidFill>
                <a:latin typeface="Monotype Corsiva" pitchFamily="66" charset="0"/>
              </a:rPr>
            </a:br>
            <a:r>
              <a:rPr lang="ru-RU" sz="1800" b="1" dirty="0" smtClean="0">
                <a:solidFill>
                  <a:srgbClr val="000066"/>
                </a:solidFill>
                <a:latin typeface="Monotype Corsiva" pitchFamily="66" charset="0"/>
              </a:rPr>
              <a:t>Победитель</a:t>
            </a:r>
            <a:r>
              <a:rPr lang="ru-RU" sz="1800" dirty="0" smtClean="0">
                <a:solidFill>
                  <a:srgbClr val="000066"/>
                </a:solidFill>
                <a:latin typeface="Monotype Corsiva" pitchFamily="66" charset="0"/>
              </a:rPr>
              <a:t> районной выставки «Твори, выдумывай, пробуй!»</a:t>
            </a:r>
            <a:br>
              <a:rPr lang="ru-RU" sz="1800" dirty="0" smtClean="0">
                <a:solidFill>
                  <a:srgbClr val="000066"/>
                </a:solidFill>
                <a:latin typeface="Monotype Corsiva" pitchFamily="66" charset="0"/>
              </a:rPr>
            </a:br>
            <a:endParaRPr lang="ru-RU" sz="1800" dirty="0"/>
          </a:p>
        </p:txBody>
      </p:sp>
      <p:pic>
        <p:nvPicPr>
          <p:cNvPr id="4" name="Содержимое 3" descr="C:\Users\Любовь\AppData\Local\Microsoft\Windows\Temporary Internet Files\Content.Word\DSC_0813.jpg"/>
          <p:cNvPicPr>
            <a:picLocks noGrp="1"/>
          </p:cNvPicPr>
          <p:nvPr>
            <p:ph idx="1"/>
          </p:nvPr>
        </p:nvPicPr>
        <p:blipFill>
          <a:blip r:embed="rId2" cstate="print"/>
          <a:srcRect l="13127" t="14908" r="54766" b="22104"/>
          <a:stretch>
            <a:fillRect/>
          </a:stretch>
        </p:blipFill>
        <p:spPr bwMode="auto">
          <a:xfrm>
            <a:off x="611560" y="3140968"/>
            <a:ext cx="2289974" cy="2523762"/>
          </a:xfrm>
          <a:prstGeom prst="rect">
            <a:avLst/>
          </a:prstGeom>
          <a:ln>
            <a:noFill/>
          </a:ln>
          <a:effectLst>
            <a:softEdge rad="112500"/>
          </a:effectLst>
        </p:spPr>
      </p:pic>
      <p:pic>
        <p:nvPicPr>
          <p:cNvPr id="5" name="Рисунок 4"/>
          <p:cNvPicPr/>
          <p:nvPr/>
        </p:nvPicPr>
        <p:blipFill>
          <a:blip r:embed="rId3" cstate="print"/>
          <a:srcRect l="9449" t="14452" r="18166" b="23160"/>
          <a:stretch>
            <a:fillRect/>
          </a:stretch>
        </p:blipFill>
        <p:spPr bwMode="auto">
          <a:xfrm>
            <a:off x="683568" y="332656"/>
            <a:ext cx="2232248" cy="2736304"/>
          </a:xfrm>
          <a:prstGeom prst="rect">
            <a:avLst/>
          </a:prstGeom>
          <a:ln>
            <a:noFill/>
          </a:ln>
          <a:effectLst>
            <a:softEdge rad="112500"/>
          </a:effectLst>
        </p:spPr>
      </p:pic>
      <p:sp>
        <p:nvSpPr>
          <p:cNvPr id="6145" name="Rectangle 1"/>
          <p:cNvSpPr>
            <a:spLocks noChangeArrowheads="1"/>
          </p:cNvSpPr>
          <p:nvPr/>
        </p:nvSpPr>
        <p:spPr bwMode="auto">
          <a:xfrm>
            <a:off x="3131840" y="3595183"/>
            <a:ext cx="518457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b="1" dirty="0" smtClean="0">
                <a:solidFill>
                  <a:schemeClr val="accent2">
                    <a:lumMod val="50000"/>
                  </a:schemeClr>
                </a:solidFill>
                <a:latin typeface="Monotype Corsiva" pitchFamily="66" charset="0"/>
              </a:rPr>
              <a:t>Ткачева Виктория </a:t>
            </a:r>
          </a:p>
          <a:p>
            <a:pPr lvl="0" fontAlgn="base">
              <a:spcBef>
                <a:spcPct val="0"/>
              </a:spcBef>
              <a:spcAft>
                <a:spcPct val="0"/>
              </a:spcAft>
            </a:pPr>
            <a:r>
              <a:rPr lang="ru-RU" b="1" dirty="0" smtClean="0">
                <a:solidFill>
                  <a:srgbClr val="000066"/>
                </a:solidFill>
                <a:latin typeface="Monotype Corsiva" pitchFamily="66" charset="0"/>
              </a:rPr>
              <a:t>Победитель </a:t>
            </a:r>
            <a:r>
              <a:rPr lang="ru-RU" dirty="0" smtClean="0">
                <a:solidFill>
                  <a:srgbClr val="000066"/>
                </a:solidFill>
                <a:latin typeface="Monotype Corsiva" pitchFamily="66" charset="0"/>
              </a:rPr>
              <a:t>районной  выставки «Братья наши меньшие»</a:t>
            </a:r>
            <a:br>
              <a:rPr lang="ru-RU" dirty="0" smtClean="0">
                <a:solidFill>
                  <a:srgbClr val="000066"/>
                </a:solidFill>
                <a:latin typeface="Monotype Corsiva" pitchFamily="66" charset="0"/>
              </a:rPr>
            </a:br>
            <a:r>
              <a:rPr lang="ru-RU" b="1" dirty="0" smtClean="0">
                <a:solidFill>
                  <a:srgbClr val="000066"/>
                </a:solidFill>
                <a:latin typeface="Monotype Corsiva" pitchFamily="66" charset="0"/>
              </a:rPr>
              <a:t>Лауреат</a:t>
            </a:r>
            <a:r>
              <a:rPr lang="ru-RU" dirty="0" smtClean="0">
                <a:solidFill>
                  <a:srgbClr val="000066"/>
                </a:solidFill>
                <a:latin typeface="Monotype Corsiva" pitchFamily="66" charset="0"/>
              </a:rPr>
              <a:t> международного фестиваля детского творчества  «Разноцветная планета»</a:t>
            </a:r>
            <a:br>
              <a:rPr lang="ru-RU" dirty="0" smtClean="0">
                <a:solidFill>
                  <a:srgbClr val="000066"/>
                </a:solidFill>
                <a:latin typeface="Monotype Corsiva" pitchFamily="66" charset="0"/>
              </a:rPr>
            </a:br>
            <a:r>
              <a:rPr lang="ru-RU" b="1" dirty="0" smtClean="0">
                <a:solidFill>
                  <a:srgbClr val="000066"/>
                </a:solidFill>
                <a:latin typeface="Monotype Corsiva" pitchFamily="66" charset="0"/>
              </a:rPr>
              <a:t>Победитель</a:t>
            </a:r>
            <a:r>
              <a:rPr lang="ru-RU" dirty="0" smtClean="0">
                <a:solidFill>
                  <a:srgbClr val="000066"/>
                </a:solidFill>
                <a:latin typeface="Monotype Corsiva" pitchFamily="66" charset="0"/>
              </a:rPr>
              <a:t> городской выставки «Мозаика талантов»</a:t>
            </a:r>
            <a:endParaRPr kumimoji="0" lang="ru-RU" i="0" u="none" strike="noStrike" cap="none" normalizeH="0" baseline="0" dirty="0" smtClean="0">
              <a:ln>
                <a:noFill/>
              </a:ln>
              <a:solidFill>
                <a:schemeClr val="tx1"/>
              </a:solidFill>
              <a:effectLst/>
              <a:latin typeface="Arial" pitchFamily="34" charset="0"/>
              <a:cs typeface="Arial" pitchFamily="34" charset="0"/>
            </a:endParaRPr>
          </a:p>
        </p:txBody>
      </p:sp>
      <p:sp>
        <p:nvSpPr>
          <p:cNvPr id="6" name="Дата 5"/>
          <p:cNvSpPr>
            <a:spLocks noGrp="1"/>
          </p:cNvSpPr>
          <p:nvPr>
            <p:ph type="dt" sz="half" idx="10"/>
          </p:nvPr>
        </p:nvSpPr>
        <p:spPr/>
        <p:txBody>
          <a:bodyPr/>
          <a:lstStyle/>
          <a:p>
            <a:fld id="{BC79D615-3A39-46C9-A306-3DC69FF1664C}" type="datetime1">
              <a:rPr lang="ru-RU" smtClean="0"/>
              <a:pPr/>
              <a:t>21.11.2017</a:t>
            </a:fld>
            <a:endParaRPr lang="ru-RU"/>
          </a:p>
        </p:txBody>
      </p:sp>
      <p:sp>
        <p:nvSpPr>
          <p:cNvPr id="7" name="Номер слайда 6"/>
          <p:cNvSpPr>
            <a:spLocks noGrp="1"/>
          </p:cNvSpPr>
          <p:nvPr>
            <p:ph type="sldNum" sz="quarter" idx="12"/>
          </p:nvPr>
        </p:nvSpPr>
        <p:spPr/>
        <p:txBody>
          <a:bodyPr/>
          <a:lstStyle/>
          <a:p>
            <a:fld id="{2CCD68BD-9E44-4B3A-AAA5-5D8E14298428}" type="slidenum">
              <a:rPr lang="ru-RU" smtClean="0"/>
              <a:pPr/>
              <a:t>9</a:t>
            </a:fld>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3798</TotalTime>
  <Words>387</Words>
  <Application>Microsoft Office PowerPoint</Application>
  <PresentationFormat>Экран (4:3)</PresentationFormat>
  <Paragraphs>233</Paragraphs>
  <Slides>23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                   ЦЕРЕМОНИЯ  НАГРАЖДЕНИЯ  УЧАЩИХСЯ  ГБУ ДО ЦЕНТРА  ТВОРЧЕСТВА И ОБРАЗОВАНИЯ  ФРУНЗЕНСКОГО РАЙОНА САНКТ-ПЕТЕРБУРГА  ЗА ВЫСОКИЕ  ДОСТИЖЕНИЯ   В СФЕРЕ  ТВОРЧЕСКОЙ  ДЕЯТЕЛЬНОСТИ  в 2016-2017 учебном году 19 мая 2017 г. Академия талантов Санкт-Петербурга               </vt:lpstr>
      <vt:lpstr>С целью  реализации государственной программы  Санкт-Петербурга «Создание условий для обеспечения общественного согласия в Санкт-Петербурге» на 2015-2020 гг. осуществляется  районный проект  “Пути достижения общественного согласия”</vt:lpstr>
      <vt:lpstr>Реализация проекта  “Пути достижения общественного согласия” предполагает организацию работы  с педагогами; различными категориями детей и молодежи;  родителями и заинтересованными представителями общественности </vt:lpstr>
      <vt:lpstr>Слайд 4</vt:lpstr>
      <vt:lpstr>Слайд 5</vt:lpstr>
      <vt:lpstr>Музыкально-драматический  отдел</vt:lpstr>
      <vt:lpstr>Слайд 7</vt:lpstr>
      <vt:lpstr>Киркин Василий,  Ромазанов Данил,  Соболева Анжела,  Жукова Августа </vt:lpstr>
      <vt:lpstr>Мастерская бисероплетения   Педагог Большухина Любовь Васильевна  Аксютина Полина Победитель районной  выставки «Братья наши меньшие» Лауреат международного фестиваля детского творчества  «Разноцветная планета» Победитель городской выставки «Мозаика талантов» Победитель районной выставки «Твори, выдумывай, пробуй!» </vt:lpstr>
      <vt:lpstr> Афанасьева Анна </vt:lpstr>
      <vt:lpstr> Студия флористики Педагог: Мячина Елена Ивановна  </vt:lpstr>
      <vt:lpstr>Слайд 12</vt:lpstr>
      <vt:lpstr>Слайд 13</vt:lpstr>
      <vt:lpstr>Изостудия  «Отражение» .  Педагог: Черемхина  Яна Алеговна    </vt:lpstr>
      <vt:lpstr>   ПОБЕДИТЕЛЬ  МУЗЫКАЛЬНОГО КОНКУРСА  «ФРУНЗЕНСКАЯ ВОЛНА» РАЙОННОГО МОЛОДЁЖНОГО ФЕСТИВАЛЯ «В СОГЛЛАСИИ – БУДУЩЕЕ,  В ЕДИНСТВЕ – ЖИЗНЬ!»     ЛАУРЕАТ РАЙОННОГО КОНКУРСА ТВОРЧЕСКИХ СЕМЕЙ «МЫ СЛАВИМ ТЕХ, КТО ДАРИТ ЖИЗНЬ» Номинация: «ЭСТРАДНЫЙ ВОКАЛ»   ПОБЕДИТЕЛЬ РАЙОННОГО ЭТАПА ВСЕРОССИЙСКОЙ ОЛИМПИАДЫ ШКОЛЬНИКОВ ПО  ПРЕДМЕТУ «МИРОВА Я  И   ХУДОЖЕСТВЕННАЯ КУЛЬТУРА»   ЛАУРЕАТ     ФЕСТИВАЛЯ  «ИЗМЕНИ МИР К ЛУЧШЕМУ» В НОМИНАЦИЯ: ВОКАЛ - «НАШИ  НАДЕЖДЫ» </vt:lpstr>
      <vt:lpstr>Слайд 16</vt:lpstr>
      <vt:lpstr>Слайд 17</vt:lpstr>
      <vt:lpstr>Слайд 18</vt:lpstr>
      <vt:lpstr>Слайд 19</vt:lpstr>
      <vt:lpstr>  Артемьева Ксения,  Кленина Валерия Семенова Елизавета,  Костикова Анастасия Иванова Алина Литвиненко Елизавета </vt:lpstr>
      <vt:lpstr>Ансамбль  русской песни   “Карусель” Педагоги:  Позднякова Е.Ю., Коннова Е.Е. Солистка ансамбля: Артемьева Ксения</vt:lpstr>
      <vt:lpstr>Слайд 22</vt:lpstr>
      <vt:lpstr>ПРИГЛАШАЕМ  К УЧАСТИЮ  В 2017-2018 УЧЕБНОМ ГОДУ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sarah</dc:creator>
  <cp:lastModifiedBy>user</cp:lastModifiedBy>
  <cp:revision>508</cp:revision>
  <dcterms:created xsi:type="dcterms:W3CDTF">2012-11-25T19:17:48Z</dcterms:created>
  <dcterms:modified xsi:type="dcterms:W3CDTF">2017-11-21T11:32:08Z</dcterms:modified>
</cp:coreProperties>
</file>